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03" r:id="rId1"/>
    <p:sldMasterId id="2147483715" r:id="rId2"/>
  </p:sldMasterIdLst>
  <p:notesMasterIdLst>
    <p:notesMasterId r:id="rId21"/>
  </p:notesMasterIdLst>
  <p:handoutMasterIdLst>
    <p:handoutMasterId r:id="rId22"/>
  </p:handoutMasterIdLst>
  <p:sldIdLst>
    <p:sldId id="389" r:id="rId3"/>
    <p:sldId id="390" r:id="rId4"/>
    <p:sldId id="391" r:id="rId5"/>
    <p:sldId id="406" r:id="rId6"/>
    <p:sldId id="392" r:id="rId7"/>
    <p:sldId id="408" r:id="rId8"/>
    <p:sldId id="393" r:id="rId9"/>
    <p:sldId id="407" r:id="rId10"/>
    <p:sldId id="411" r:id="rId11"/>
    <p:sldId id="412" r:id="rId12"/>
    <p:sldId id="410" r:id="rId13"/>
    <p:sldId id="415" r:id="rId14"/>
    <p:sldId id="413" r:id="rId15"/>
    <p:sldId id="414" r:id="rId16"/>
    <p:sldId id="419" r:id="rId17"/>
    <p:sldId id="409" r:id="rId18"/>
    <p:sldId id="418" r:id="rId19"/>
    <p:sldId id="417" r:id="rId20"/>
  </p:sldIdLst>
  <p:sldSz cx="9144000" cy="6858000" type="screen4x3"/>
  <p:notesSz cx="7099300" cy="10234613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9900"/>
    <a:srgbClr val="FF0000"/>
    <a:srgbClr val="CCFFFF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4" autoAdjust="0"/>
    <p:restoredTop sz="94686" autoAdjust="0"/>
  </p:normalViewPr>
  <p:slideViewPr>
    <p:cSldViewPr snapToObjects="1">
      <p:cViewPr>
        <p:scale>
          <a:sx n="75" d="100"/>
          <a:sy n="75" d="100"/>
        </p:scale>
        <p:origin x="-918" y="-7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0D4E8AC-359B-4018-A455-1A9F842C1E67}" type="datetime3">
              <a:rPr lang="en-AU"/>
              <a:pPr>
                <a:defRPr/>
              </a:pPr>
              <a:t>10 June, 2020</a:t>
            </a:fld>
            <a:endParaRPr lang="en-AU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F910D7E8-64AF-46CE-B5D9-B348DB255A93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7698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65B3E6DD-8F09-4349-88A7-EF9357A57AE1}" type="datetime3">
              <a:rPr lang="en-AU"/>
              <a:pPr>
                <a:defRPr/>
              </a:pPr>
              <a:t>10 June, 2020</a:t>
            </a:fld>
            <a:endParaRPr lang="en-AU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/>
              <a:t>Chapter 5 — Large and Fast: Exploiting Memory Hierarchy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1CE40D72-F588-4028-AF8D-4B959F7DBD20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307055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AE024D-4E74-4191-ADB0-8491283A9390}" type="datetime1">
              <a:rPr lang="en-US"/>
              <a:pPr>
                <a:defRPr/>
              </a:pPr>
              <a:t>6/10/2020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157E11D1-DF17-46CC-B723-8591B28267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51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284B463-64FB-47E8-88F1-4372BBD9DC8A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6DE0962-E002-471C-B604-0B871163FB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4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FD11416A-4DDC-48F4-AC1C-7575B3EBA16C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C30F1FD-D3C6-4E6F-A2C1-3444E9F96F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0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AE18DDA4-0ECA-4C55-B5B5-26C2DA8271D8}" type="datetime1">
              <a:rPr lang="en-US"/>
              <a:pPr>
                <a:defRPr/>
              </a:pPr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3E44CA1F-2D52-4204-9060-55C690ACA76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366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181100" y="6407150"/>
            <a:ext cx="6781800" cy="365125"/>
          </a:xfrm>
        </p:spPr>
        <p:txBody>
          <a:bodyPr/>
          <a:lstStyle>
            <a:lvl1pPr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solidFill>
                  <a:prstClr val="black"/>
                </a:solidFill>
                <a:latin typeface="Times New Roman" pitchFamily="18" charset="0"/>
                <a:cs typeface="B Titr" panose="00000700000000000000" pitchFamily="2" charset="-78"/>
              </a:defRPr>
            </a:lvl1pPr>
          </a:lstStyle>
          <a:p>
            <a:pPr>
              <a:defRPr/>
            </a:pPr>
            <a:r>
              <a:rPr lang="en-US"/>
              <a:t>Advanced Computer </a:t>
            </a:r>
            <a:r>
              <a:rPr lang="en-US" smtClean="0"/>
              <a:t>Architecture-Fall 2018, </a:t>
            </a:r>
            <a:r>
              <a:rPr lang="en-US"/>
              <a:t>AUT, Tehran, Iran </a:t>
            </a:r>
            <a:endParaRPr lang="en-US" sz="110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292100" y="6419850"/>
            <a:ext cx="542925" cy="365125"/>
          </a:xfrm>
        </p:spPr>
        <p:txBody>
          <a:bodyPr lIns="0" tIns="0" rIns="0" bIns="0"/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 sz="1400" b="1" baseline="0">
                <a:solidFill>
                  <a:prstClr val="black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>
              <a:defRPr/>
            </a:pPr>
            <a:fld id="{D791268F-B68B-49E5-9348-7B878244EFCF}" type="slidenum">
              <a:rPr lang="en-US"/>
              <a:pPr>
                <a:defRPr/>
              </a:pPr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06451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2F24BBEE-EAC6-43BF-8898-4994A0F0A00B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D13BDCD2-86E0-4479-A3C8-E35D124F49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52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82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88AF1C9-F033-4E68-8290-72DAFE9948F7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4EA6E58E-F133-456C-BF31-100DB01653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61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702F267-FDFC-40BF-A0D4-81978B273B6E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A75B6FCA-93B8-4BBA-8AB3-753B1C25D7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71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11655278-606B-4BE3-A4B1-D04702C750A3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146F5C3-FE8D-4A89-9BFE-08B572CD35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26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7102CE6A-C670-43F0-B986-3C6444F69766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8C403CBF-53BD-48A0-A6E8-A65248C83B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8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482A7E7C-F992-43A3-8511-323E1A8CFF75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8FF55776-28AA-4E7C-AC20-F0EF51289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19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5F496480-8208-4206-896C-2C8AEAB4AD37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BB701964-2B01-4688-9F3D-DC63FD60E3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21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324D7882-309E-4A9D-89F0-099FD92C8D34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30F0D7E-C4F2-4416-B84B-FA4C2BFB34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732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F0A8443F-603D-49CD-B15D-9467E4F1DDC0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</a:lstStyle>
          <a:p>
            <a:pPr>
              <a:defRPr/>
            </a:pPr>
            <a:fld id="{657B3DC8-9857-4B77-9310-CB3964995C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4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E90A16A-1778-4E33-A2BB-097937F7E9D0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50F52E82-BEC4-443A-A6FD-A6570FD507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2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3693394-B4F2-41FA-AEC5-8B7DB404E0B6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167B7E9-CF91-43E1-81C5-96C0138F3F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7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lvl1pPr>
              <a:defRPr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8D9EE3B-D04D-462F-82D2-00DE6EB83B25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783CFD4-3C9A-4FCE-A40D-92359AEBB9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5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0AD0E6C7-181A-412D-842E-11460BD8EE91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B1F3044-6FB9-4A39-8049-65A5BF9B11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71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2BC73FC-C58D-4CBF-BB65-FBB5DDDCE9C8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A491502-A3D7-43E7-9987-C05A1609AF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2554D53B-B57C-478D-B1BB-8128CBD23A24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D1C740D-339B-449E-9C67-8F58B19F2E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0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 Single Corner Rectangle 5"/>
          <p:cNvSpPr/>
          <p:nvPr/>
        </p:nvSpPr>
        <p:spPr>
          <a:xfrm>
            <a:off x="6400800" y="433388"/>
            <a:ext cx="2324100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E1EB4883-3F77-4F75-A3F7-F6742D170FE1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buClr>
                <a:prstClr val="black"/>
              </a:buClr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430DA3C-41A4-44BA-89C7-4BCC6C7E84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80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3238" y="4986338"/>
            <a:ext cx="8183562" cy="1050925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3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503238" y="530225"/>
            <a:ext cx="8183562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70362803-1430-4158-9698-19E5A71EE822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DB4BB788-B537-4C8C-9EE2-F55E00B33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FF8D3E"/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9pPr>
      <a:extLst/>
    </p:titleStyle>
    <p:bodyStyle>
      <a:lvl1pPr marL="265113" indent="-265113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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00025" algn="l" rtl="0" eaLnBrk="0" fontAlgn="base" hangingPunct="0">
        <a:spcBef>
          <a:spcPts val="250"/>
        </a:spcBef>
        <a:spcAft>
          <a:spcPct val="0"/>
        </a:spcAft>
        <a:buClr>
          <a:schemeClr val="accent1"/>
        </a:buClr>
        <a:buSzPct val="100000"/>
        <a:buFont typeface="Verdana" pitchFamily="34" charset="0"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5813" indent="-182563" algn="l" rtl="0" eaLnBrk="0" fontAlgn="base" hangingPunct="0">
        <a:spcBef>
          <a:spcPts val="250"/>
        </a:spcBef>
        <a:spcAft>
          <a:spcPct val="0"/>
        </a:spcAft>
        <a:buClr>
          <a:srgbClr val="ED3742"/>
        </a:buClr>
        <a:buSzPct val="100000"/>
        <a:buFont typeface="Wingdings 2" pitchFamily="18" charset="2"/>
        <a:buChar char="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938" indent="-182563" algn="l" rtl="0" eaLnBrk="0" fontAlgn="base" hangingPunct="0">
        <a:spcBef>
          <a:spcPts val="225"/>
        </a:spcBef>
        <a:spcAft>
          <a:spcPct val="0"/>
        </a:spcAft>
        <a:buClr>
          <a:srgbClr val="ED3742"/>
        </a:buClr>
        <a:buSzPct val="112000"/>
        <a:buFont typeface="Verdana" pitchFamily="34" charset="0"/>
        <a:buChar char="◦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79525" indent="-182563" algn="l" rtl="0" eaLnBrk="0" fontAlgn="base" hangingPunct="0">
        <a:spcBef>
          <a:spcPts val="250"/>
        </a:spcBef>
        <a:spcAft>
          <a:spcPct val="0"/>
        </a:spcAft>
        <a:buClr>
          <a:srgbClr val="4A85BF"/>
        </a:buClr>
        <a:buSzPct val="100000"/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0681D08C-24CE-40DE-81EC-203F9FFBBC7B}" type="datetime1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C7FD442A-8BD1-4075-AD50-35F1B88D20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ma"/><Relationship Id="rId2" Type="http://schemas.microsoft.com/office/2007/relationships/media" Target="../media/media17.wma"/><Relationship Id="rId1" Type="http://schemas.openxmlformats.org/officeDocument/2006/relationships/tags" Target="../tags/tag1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4E1F2"/>
            </a:gs>
            <a:gs pos="64999">
              <a:srgbClr val="F0EBD5"/>
            </a:gs>
            <a:gs pos="100000">
              <a:srgbClr val="D1C39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ctrTitle"/>
          </p:nvPr>
        </p:nvSpPr>
        <p:spPr bwMode="auto">
          <a:xfrm>
            <a:off x="457200" y="2246313"/>
            <a:ext cx="8229600" cy="1254125"/>
          </a:xfrm>
        </p:spPr>
        <p:txBody>
          <a:bodyPr wrap="square" lIns="0" tIns="0" numCol="1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en-US" altLang="en-US" sz="28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Computer Architecture</a:t>
            </a: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/>
            </a:r>
            <a:b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</a:br>
            <a:r>
              <a:rPr lang="en-US" alt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itchFamily="2" charset="-78"/>
              </a:rPr>
              <a:t> </a:t>
            </a:r>
            <a:r>
              <a:rPr lang="en-US" alt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itchFamily="2" charset="-78"/>
              </a:rPr>
              <a:t>Spring 2020</a:t>
            </a:r>
            <a:endParaRPr lang="en-US" altLang="en-US" sz="1600" b="0" dirty="0" smtClean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603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324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altLang="en-US" b="1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farbeh@aut.ac.ir</a:t>
            </a:r>
            <a:endParaRPr lang="fa-IR" altLang="en-US" b="1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1400" dirty="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 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400" b="1" dirty="0">
                <a:solidFill>
                  <a:srgbClr val="FF0000"/>
                </a:solidFill>
                <a:latin typeface="Calibri" pitchFamily="34" charset="0"/>
                <a:cs typeface="B Titr" pitchFamily="2" charset="-78"/>
              </a:rPr>
              <a:t>BASIC  COMPUTER  ORGANIZATION  AND  DESIGN</a:t>
            </a:r>
          </a:p>
          <a:p>
            <a:pPr algn="ctr" eaLnBrk="1" hangingPunct="1">
              <a:lnSpc>
                <a:spcPct val="150000"/>
              </a:lnSpc>
            </a:pPr>
            <a:endParaRPr lang="en-US" altLang="en-US" sz="2000" dirty="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</p:txBody>
      </p:sp>
      <p:pic>
        <p:nvPicPr>
          <p:cNvPr id="25604" name="Picture 6" descr="C:\Users\hamed\Dropbox\New\1397-2\CA\Slides\2696735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9" t="7574" r="23878" b="32930"/>
          <a:stretch>
            <a:fillRect/>
          </a:stretch>
        </p:blipFill>
        <p:spPr bwMode="auto">
          <a:xfrm>
            <a:off x="3708400" y="692150"/>
            <a:ext cx="1566863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50"/>
    </mc:Choice>
    <mc:Fallback>
      <p:transition spd="slow" advTm="17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PROCESSOR REGISTERS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371475" y="1009650"/>
            <a:ext cx="8115300" cy="537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 a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direct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or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indirect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addressing, the processor needs to keep track of what locations in memory it is addressing</a:t>
            </a:r>
          </a:p>
          <a:p>
            <a:pPr lvl="1">
              <a:lnSpc>
                <a:spcPct val="15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Arial"/>
              </a:rPr>
              <a:t>The </a:t>
            </a:r>
            <a:r>
              <a:rPr lang="en-US" altLang="ko-KR" sz="1600" kern="0" dirty="0">
                <a:solidFill>
                  <a:srgbClr val="C00000"/>
                </a:solidFill>
                <a:latin typeface="Arial"/>
              </a:rPr>
              <a:t>Address Register (</a:t>
            </a:r>
            <a:r>
              <a:rPr lang="en-US" altLang="ko-KR" sz="1600" kern="0" dirty="0">
                <a:solidFill>
                  <a:srgbClr val="008000"/>
                </a:solidFill>
                <a:latin typeface="Arial"/>
              </a:rPr>
              <a:t>AR</a:t>
            </a:r>
            <a:r>
              <a:rPr lang="en-US" altLang="ko-KR" sz="1600" kern="0" dirty="0">
                <a:solidFill>
                  <a:srgbClr val="C00000"/>
                </a:solidFill>
                <a:latin typeface="Arial"/>
              </a:rPr>
              <a:t>) </a:t>
            </a:r>
            <a:r>
              <a:rPr lang="en-US" altLang="ko-KR" sz="1600" kern="0" dirty="0">
                <a:solidFill>
                  <a:srgbClr val="000000"/>
                </a:solidFill>
                <a:latin typeface="Arial"/>
              </a:rPr>
              <a:t>is used for this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The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AR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is a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12-bit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register in the Basic Computer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When an operand is found, using either direct or indirect addressing, it is placed in 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Data Register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DR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</a:t>
            </a:r>
          </a:p>
          <a:p>
            <a:pPr lvl="1" indent="-285750">
              <a:lnSpc>
                <a:spcPct val="150000"/>
              </a:lnSpc>
              <a:buFontTx/>
              <a:buChar char="•"/>
            </a:pPr>
            <a:r>
              <a:rPr lang="en-US" altLang="ko-KR" sz="1600" kern="0" dirty="0">
                <a:solidFill>
                  <a:srgbClr val="000000"/>
                </a:solidFill>
                <a:latin typeface="Arial"/>
              </a:rPr>
              <a:t>The processor then uses this value as data for its operation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Basic Computer has a single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general purpose register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– 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Accumulator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AC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216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503"/>
    </mc:Choice>
    <mc:Fallback>
      <p:transition spd="slow" advTm="146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PROCESSOR REGISTERS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371475" y="1009650"/>
            <a:ext cx="8401050" cy="537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significance of a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general purpose register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is that it can be referred to in instructions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e.g.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load AC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with the contents of a specific memory location;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store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the contents of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AC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into a specified memory location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Often a processor will need a scratch register to store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intermediate results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or other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temporary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data</a:t>
            </a:r>
          </a:p>
          <a:p>
            <a:pPr lvl="1" indent="-285750">
              <a:lnSpc>
                <a:spcPct val="150000"/>
              </a:lnSpc>
              <a:buFontTx/>
              <a:buChar char="•"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 the Basic Computer this is the </a:t>
            </a:r>
            <a:r>
              <a:rPr kumimoji="1" lang="en-US" altLang="ko-KR" sz="1600" b="1" i="1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Temporary Register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TR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4541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43"/>
    </mc:Choice>
    <mc:Fallback>
      <p:transition spd="slow" advTm="69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PROCESSOR REGISTERS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371475" y="1009650"/>
            <a:ext cx="8401050" cy="537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Basic Computer uses a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very simple model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of input/output (I/O) operations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/>
              </a:rPr>
              <a:t>Input devices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are considered to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send 8 bits of character data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to the processor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The processor can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</a:rPr>
              <a:t>send 8 bits of character data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to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/>
              </a:rPr>
              <a:t>output devices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Input Register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INPR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 holds an 8 bit character gotten from an input device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Output Register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OUTR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 holds an 8 bit character to be send to an output device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13392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303"/>
    </mc:Choice>
    <mc:Fallback>
      <p:transition spd="slow" advTm="132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BASIC COMPUTER  REGISTERS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971800" y="4005064"/>
            <a:ext cx="2311400" cy="28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List of BC Registers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371600" y="4306744"/>
            <a:ext cx="5902325" cy="1884362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857250" y="4293096"/>
            <a:ext cx="6503384" cy="1929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5715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DR           16        Data Register	 Holds memory operand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AR           12        Address Register         Holds address for memory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AC           16        Accumulator	 	 Processor register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IR	            16        Instruction Register     Holds instruction code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PC           12        Program Counter	 Holds address of instruction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TR           16        Temporary Register     Holds temporary data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INPR         8         Input Register              Holds input character</a:t>
            </a:r>
          </a:p>
          <a:p>
            <a:pPr marL="571500" marR="0" lvl="1" indent="0" defTabSz="762000" eaLnBrk="1" fontAlgn="auto" latinLnBrk="0" hangingPunct="1">
              <a:lnSpc>
                <a:spcPct val="91000"/>
              </a:lnSpc>
              <a:spcBef>
                <a:spcPct val="18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OUTR       8	         Output Register           Holds output character</a:t>
            </a: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2446189" y="1390874"/>
            <a:ext cx="1582738" cy="223837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316014" y="1187674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11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3870177" y="1187674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3058964" y="1371824"/>
            <a:ext cx="428625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PC</a:t>
            </a: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1876277" y="2476724"/>
            <a:ext cx="2152650" cy="22225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1760389" y="2283049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</a:t>
            </a: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3870177" y="2283049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2658914" y="2457674"/>
            <a:ext cx="358775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IR</a:t>
            </a: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876277" y="3018061"/>
            <a:ext cx="2152650" cy="2254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1760389" y="2805336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</a:t>
            </a: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870177" y="2805336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21" name="Rectangle 19"/>
          <p:cNvSpPr>
            <a:spLocks noChangeArrowheads="1"/>
          </p:cNvSpPr>
          <p:nvPr/>
        </p:nvSpPr>
        <p:spPr bwMode="auto">
          <a:xfrm>
            <a:off x="2658914" y="2999011"/>
            <a:ext cx="417513" cy="28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TR</a:t>
            </a:r>
          </a:p>
        </p:txBody>
      </p:sp>
      <p:sp>
        <p:nvSpPr>
          <p:cNvPr id="22" name="Rectangle 20"/>
          <p:cNvSpPr>
            <a:spLocks noChangeArrowheads="1"/>
          </p:cNvSpPr>
          <p:nvPr/>
        </p:nvSpPr>
        <p:spPr bwMode="auto">
          <a:xfrm>
            <a:off x="1876277" y="3562574"/>
            <a:ext cx="941387" cy="22225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3" name="Rectangle 21"/>
          <p:cNvSpPr>
            <a:spLocks noChangeArrowheads="1"/>
          </p:cNvSpPr>
          <p:nvPr/>
        </p:nvSpPr>
        <p:spPr bwMode="auto">
          <a:xfrm>
            <a:off x="1760389" y="3338736"/>
            <a:ext cx="26511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7</a:t>
            </a:r>
          </a:p>
        </p:txBody>
      </p:sp>
      <p:sp>
        <p:nvSpPr>
          <p:cNvPr id="24" name="Rectangle 22"/>
          <p:cNvSpPr>
            <a:spLocks noChangeArrowheads="1"/>
          </p:cNvSpPr>
          <p:nvPr/>
        </p:nvSpPr>
        <p:spPr bwMode="auto">
          <a:xfrm>
            <a:off x="3870177" y="3338736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25" name="Rectangle 23"/>
          <p:cNvSpPr>
            <a:spLocks noChangeArrowheads="1"/>
          </p:cNvSpPr>
          <p:nvPr/>
        </p:nvSpPr>
        <p:spPr bwMode="auto">
          <a:xfrm>
            <a:off x="2001689" y="3540349"/>
            <a:ext cx="684213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OUTR</a:t>
            </a: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4786164" y="3018061"/>
            <a:ext cx="2154238" cy="2254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4670277" y="2795811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</a:t>
            </a:r>
          </a:p>
        </p:txBody>
      </p:sp>
      <p:sp>
        <p:nvSpPr>
          <p:cNvPr id="28" name="Rectangle 26"/>
          <p:cNvSpPr>
            <a:spLocks noChangeArrowheads="1"/>
          </p:cNvSpPr>
          <p:nvPr/>
        </p:nvSpPr>
        <p:spPr bwMode="auto">
          <a:xfrm>
            <a:off x="6781652" y="2795811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29" name="Rectangle 27"/>
          <p:cNvSpPr>
            <a:spLocks noChangeArrowheads="1"/>
          </p:cNvSpPr>
          <p:nvPr/>
        </p:nvSpPr>
        <p:spPr bwMode="auto">
          <a:xfrm>
            <a:off x="5567214" y="2999011"/>
            <a:ext cx="438150" cy="28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DR</a:t>
            </a:r>
          </a:p>
        </p:txBody>
      </p:sp>
      <p:sp>
        <p:nvSpPr>
          <p:cNvPr id="30" name="Rectangle 28"/>
          <p:cNvSpPr>
            <a:spLocks noChangeArrowheads="1"/>
          </p:cNvSpPr>
          <p:nvPr/>
        </p:nvSpPr>
        <p:spPr bwMode="auto">
          <a:xfrm>
            <a:off x="4786164" y="3562574"/>
            <a:ext cx="2154238" cy="22225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4670277" y="3357786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</a:t>
            </a:r>
          </a:p>
        </p:txBody>
      </p:sp>
      <p:sp>
        <p:nvSpPr>
          <p:cNvPr id="32" name="Rectangle 30"/>
          <p:cNvSpPr>
            <a:spLocks noChangeArrowheads="1"/>
          </p:cNvSpPr>
          <p:nvPr/>
        </p:nvSpPr>
        <p:spPr bwMode="auto">
          <a:xfrm>
            <a:off x="6783239" y="3357786"/>
            <a:ext cx="26511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33" name="Rectangle 31"/>
          <p:cNvSpPr>
            <a:spLocks noChangeArrowheads="1"/>
          </p:cNvSpPr>
          <p:nvPr/>
        </p:nvSpPr>
        <p:spPr bwMode="auto">
          <a:xfrm>
            <a:off x="5567214" y="3540349"/>
            <a:ext cx="438150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AC</a:t>
            </a:r>
          </a:p>
        </p:txBody>
      </p:sp>
      <p:sp>
        <p:nvSpPr>
          <p:cNvPr id="34" name="Rectangle 32"/>
          <p:cNvSpPr>
            <a:spLocks noChangeArrowheads="1"/>
          </p:cNvSpPr>
          <p:nvPr/>
        </p:nvSpPr>
        <p:spPr bwMode="auto">
          <a:xfrm>
            <a:off x="2446189" y="1932211"/>
            <a:ext cx="1582738" cy="2254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35" name="Rectangle 33"/>
          <p:cNvSpPr>
            <a:spLocks noChangeArrowheads="1"/>
          </p:cNvSpPr>
          <p:nvPr/>
        </p:nvSpPr>
        <p:spPr bwMode="auto">
          <a:xfrm>
            <a:off x="2316014" y="1719486"/>
            <a:ext cx="349250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11</a:t>
            </a:r>
          </a:p>
        </p:txBody>
      </p:sp>
      <p:sp>
        <p:nvSpPr>
          <p:cNvPr id="36" name="Rectangle 34"/>
          <p:cNvSpPr>
            <a:spLocks noChangeArrowheads="1"/>
          </p:cNvSpPr>
          <p:nvPr/>
        </p:nvSpPr>
        <p:spPr bwMode="auto">
          <a:xfrm>
            <a:off x="3870177" y="1719486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37" name="Rectangle 35"/>
          <p:cNvSpPr>
            <a:spLocks noChangeArrowheads="1"/>
          </p:cNvSpPr>
          <p:nvPr/>
        </p:nvSpPr>
        <p:spPr bwMode="auto">
          <a:xfrm>
            <a:off x="3058964" y="1913161"/>
            <a:ext cx="438150" cy="28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AR</a:t>
            </a:r>
          </a:p>
        </p:txBody>
      </p:sp>
      <p:sp>
        <p:nvSpPr>
          <p:cNvPr id="38" name="Rectangle 36"/>
          <p:cNvSpPr>
            <a:spLocks noChangeArrowheads="1"/>
          </p:cNvSpPr>
          <p:nvPr/>
        </p:nvSpPr>
        <p:spPr bwMode="auto">
          <a:xfrm>
            <a:off x="3087539" y="3562574"/>
            <a:ext cx="941388" cy="22225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39" name="Rectangle 37"/>
          <p:cNvSpPr>
            <a:spLocks noChangeArrowheads="1"/>
          </p:cNvSpPr>
          <p:nvPr/>
        </p:nvSpPr>
        <p:spPr bwMode="auto">
          <a:xfrm>
            <a:off x="3143102" y="3540349"/>
            <a:ext cx="606425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INPR</a:t>
            </a:r>
          </a:p>
        </p:txBody>
      </p:sp>
      <p:sp>
        <p:nvSpPr>
          <p:cNvPr id="40" name="Rectangle 38"/>
          <p:cNvSpPr>
            <a:spLocks noChangeArrowheads="1"/>
          </p:cNvSpPr>
          <p:nvPr/>
        </p:nvSpPr>
        <p:spPr bwMode="auto">
          <a:xfrm>
            <a:off x="2658914" y="3338736"/>
            <a:ext cx="26511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2971652" y="3338736"/>
            <a:ext cx="265112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7</a:t>
            </a:r>
          </a:p>
        </p:txBody>
      </p:sp>
      <p:sp>
        <p:nvSpPr>
          <p:cNvPr id="42" name="Rectangle 40"/>
          <p:cNvSpPr>
            <a:spLocks noChangeArrowheads="1"/>
          </p:cNvSpPr>
          <p:nvPr/>
        </p:nvSpPr>
        <p:spPr bwMode="auto">
          <a:xfrm>
            <a:off x="4786164" y="1292449"/>
            <a:ext cx="2154238" cy="10636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3" name="Rectangle 41"/>
          <p:cNvSpPr>
            <a:spLocks noChangeArrowheads="1"/>
          </p:cNvSpPr>
          <p:nvPr/>
        </p:nvSpPr>
        <p:spPr bwMode="auto">
          <a:xfrm>
            <a:off x="5340202" y="1516286"/>
            <a:ext cx="862012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Memory</a:t>
            </a:r>
          </a:p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4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4" name="Rectangle 42"/>
          <p:cNvSpPr>
            <a:spLocks noChangeArrowheads="1"/>
          </p:cNvSpPr>
          <p:nvPr/>
        </p:nvSpPr>
        <p:spPr bwMode="auto">
          <a:xfrm>
            <a:off x="5735489" y="2019524"/>
            <a:ext cx="180975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4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4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5" name="Rectangle 43"/>
          <p:cNvSpPr>
            <a:spLocks noChangeArrowheads="1"/>
          </p:cNvSpPr>
          <p:nvPr/>
        </p:nvSpPr>
        <p:spPr bwMode="auto">
          <a:xfrm>
            <a:off x="5341789" y="1809974"/>
            <a:ext cx="968375" cy="28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7620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4096 x 16</a:t>
            </a:r>
          </a:p>
        </p:txBody>
      </p:sp>
      <p:sp>
        <p:nvSpPr>
          <p:cNvPr id="46" name="Line 46"/>
          <p:cNvSpPr>
            <a:spLocks noChangeShapeType="1"/>
          </p:cNvSpPr>
          <p:nvPr/>
        </p:nvSpPr>
        <p:spPr bwMode="auto">
          <a:xfrm>
            <a:off x="1547664" y="1052736"/>
            <a:ext cx="0" cy="2943225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7" name="Line 47"/>
          <p:cNvSpPr>
            <a:spLocks noChangeShapeType="1"/>
          </p:cNvSpPr>
          <p:nvPr/>
        </p:nvSpPr>
        <p:spPr bwMode="auto">
          <a:xfrm rot="16200000">
            <a:off x="4454377" y="1037457"/>
            <a:ext cx="0" cy="5791200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8" name="Line 48"/>
          <p:cNvSpPr>
            <a:spLocks noChangeShapeType="1"/>
          </p:cNvSpPr>
          <p:nvPr/>
        </p:nvSpPr>
        <p:spPr bwMode="auto">
          <a:xfrm rot="16200000">
            <a:off x="2960539" y="-315689"/>
            <a:ext cx="0" cy="2762250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49" name="Line 49"/>
          <p:cNvSpPr>
            <a:spLocks noChangeShapeType="1"/>
          </p:cNvSpPr>
          <p:nvPr/>
        </p:nvSpPr>
        <p:spPr bwMode="auto">
          <a:xfrm>
            <a:off x="4344839" y="1106711"/>
            <a:ext cx="0" cy="1619250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50" name="Line 50"/>
          <p:cNvSpPr>
            <a:spLocks noChangeShapeType="1"/>
          </p:cNvSpPr>
          <p:nvPr/>
        </p:nvSpPr>
        <p:spPr bwMode="auto">
          <a:xfrm rot="16200000">
            <a:off x="5832327" y="1270224"/>
            <a:ext cx="0" cy="2933700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51" name="Line 51"/>
          <p:cNvSpPr>
            <a:spLocks noChangeShapeType="1"/>
          </p:cNvSpPr>
          <p:nvPr/>
        </p:nvSpPr>
        <p:spPr bwMode="auto">
          <a:xfrm>
            <a:off x="7316639" y="2745011"/>
            <a:ext cx="0" cy="1228725"/>
          </a:xfrm>
          <a:prstGeom prst="line">
            <a:avLst/>
          </a:prstGeom>
          <a:noFill/>
          <a:ln w="38100" cap="rnd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52" name="Text Box 52"/>
          <p:cNvSpPr txBox="1">
            <a:spLocks noChangeArrowheads="1"/>
          </p:cNvSpPr>
          <p:nvPr/>
        </p:nvSpPr>
        <p:spPr bwMode="auto">
          <a:xfrm>
            <a:off x="7303939" y="2529111"/>
            <a:ext cx="560388" cy="28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CPU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32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17"/>
    </mc:Choice>
    <mc:Fallback>
      <p:transition spd="slow" advTm="37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en-US" altLang="ko-KR" sz="2800" kern="0" dirty="0">
                <a:latin typeface="Arial"/>
                <a:ea typeface="굴림"/>
                <a:cs typeface="+mj-cs"/>
              </a:rPr>
              <a:t>COMMON  BUS  SYSTEM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53" name="Rectangle 166"/>
          <p:cNvSpPr txBox="1">
            <a:spLocks noChangeArrowheads="1"/>
          </p:cNvSpPr>
          <p:nvPr/>
        </p:nvSpPr>
        <p:spPr bwMode="auto">
          <a:xfrm>
            <a:off x="1359074" y="1268760"/>
            <a:ext cx="6121052" cy="280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None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registers in the Basic Computer are connected using a bus</a:t>
            </a:r>
          </a:p>
          <a:p>
            <a:pPr marL="0" marR="0" lvl="0" indent="0" algn="ctr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None/>
              <a:tabLst/>
              <a:defRPr/>
            </a:pPr>
            <a:endParaRPr lang="en-US" altLang="ko-KR" sz="2000" kern="0" dirty="0">
              <a:solidFill>
                <a:srgbClr val="000000"/>
              </a:solidFill>
              <a:latin typeface="Arial"/>
            </a:endParaRPr>
          </a:p>
          <a:p>
            <a:pPr marL="0" marR="0" lvl="0" indent="0" algn="ctr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None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  <a:p>
            <a:pPr marL="0" marR="0" lvl="0" indent="0" algn="ctr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None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This gives a savings in circuitry over complete connections between registers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5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61"/>
    </mc:Choice>
    <mc:Fallback>
      <p:transition spd="slow" advTm="84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en-US" altLang="ko-KR" sz="2800" kern="0" dirty="0">
                <a:latin typeface="Arial"/>
                <a:ea typeface="굴림"/>
                <a:cs typeface="+mj-cs"/>
              </a:rPr>
              <a:t>COMMON  BUS  SYSTEM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763" y="908720"/>
            <a:ext cx="4894485" cy="5382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67944" y="1196752"/>
            <a:ext cx="2160240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/>
        </p:nvSpPr>
        <p:spPr>
          <a:xfrm>
            <a:off x="4220344" y="1980456"/>
            <a:ext cx="1431776" cy="51244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4227882" y="2492896"/>
            <a:ext cx="1431776" cy="51244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4050133" y="3005336"/>
            <a:ext cx="1431776" cy="59440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/>
        </p:nvSpPr>
        <p:spPr>
          <a:xfrm>
            <a:off x="4050133" y="3752138"/>
            <a:ext cx="1431776" cy="59440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275856" y="3212976"/>
            <a:ext cx="432048" cy="38676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/>
          <p:cNvSpPr/>
          <p:nvPr/>
        </p:nvSpPr>
        <p:spPr>
          <a:xfrm>
            <a:off x="3865567" y="4653136"/>
            <a:ext cx="1616341" cy="44946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3841035" y="5102600"/>
            <a:ext cx="1811085" cy="4866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Straight Arrow Connector 164"/>
          <p:cNvCxnSpPr/>
          <p:nvPr/>
        </p:nvCxnSpPr>
        <p:spPr>
          <a:xfrm flipV="1">
            <a:off x="3690093" y="5805264"/>
            <a:ext cx="449859" cy="28803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V="1">
            <a:off x="3600274" y="4509120"/>
            <a:ext cx="449859" cy="288032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97" name="Rectangle 29696"/>
          <p:cNvSpPr/>
          <p:nvPr/>
        </p:nvSpPr>
        <p:spPr>
          <a:xfrm>
            <a:off x="5659658" y="692696"/>
            <a:ext cx="1504630" cy="900100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8016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397"/>
    </mc:Choice>
    <mc:Fallback>
      <p:transition spd="slow" advTm="494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157" grpId="0" animBg="1"/>
      <p:bldP spid="158" grpId="0" animBg="1"/>
      <p:bldP spid="159" grpId="0" animBg="1"/>
      <p:bldP spid="160" grpId="0" animBg="1"/>
      <p:bldP spid="163" grpId="0" animBg="1"/>
      <p:bldP spid="164" grpId="0" animBg="1"/>
      <p:bldP spid="2969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en-US" altLang="ko-KR" sz="3200" kern="0" dirty="0">
                <a:latin typeface="Arial"/>
                <a:ea typeface="굴림"/>
              </a:rPr>
              <a:t>COMMON  BUS  SYSTEM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grpSp>
        <p:nvGrpSpPr>
          <p:cNvPr id="5" name="Group 287"/>
          <p:cNvGrpSpPr>
            <a:grpSpLocks/>
          </p:cNvGrpSpPr>
          <p:nvPr/>
        </p:nvGrpSpPr>
        <p:grpSpPr bwMode="auto">
          <a:xfrm>
            <a:off x="395288" y="1047750"/>
            <a:ext cx="8424862" cy="4994275"/>
            <a:chOff x="249" y="708"/>
            <a:chExt cx="5307" cy="3146"/>
          </a:xfrm>
        </p:grpSpPr>
        <p:sp>
          <p:nvSpPr>
            <p:cNvPr id="7" name="Rectangle 153"/>
            <p:cNvSpPr>
              <a:spLocks noChangeArrowheads="1"/>
            </p:cNvSpPr>
            <p:nvPr/>
          </p:nvSpPr>
          <p:spPr bwMode="auto">
            <a:xfrm>
              <a:off x="249" y="3475"/>
              <a:ext cx="5307" cy="1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154"/>
            <p:cNvSpPr>
              <a:spLocks noChangeArrowheads="1"/>
            </p:cNvSpPr>
            <p:nvPr/>
          </p:nvSpPr>
          <p:spPr bwMode="auto">
            <a:xfrm>
              <a:off x="1020" y="2976"/>
              <a:ext cx="726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Text Box 155"/>
            <p:cNvSpPr txBox="1">
              <a:spLocks noChangeArrowheads="1"/>
            </p:cNvSpPr>
            <p:nvPr/>
          </p:nvSpPr>
          <p:spPr bwMode="auto">
            <a:xfrm>
              <a:off x="1189" y="2986"/>
              <a:ext cx="278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AR</a:t>
              </a:r>
            </a:p>
          </p:txBody>
        </p:sp>
        <p:sp>
          <p:nvSpPr>
            <p:cNvPr id="10" name="Rectangle 156"/>
            <p:cNvSpPr>
              <a:spLocks noChangeArrowheads="1"/>
            </p:cNvSpPr>
            <p:nvPr/>
          </p:nvSpPr>
          <p:spPr bwMode="auto">
            <a:xfrm>
              <a:off x="1564" y="2703"/>
              <a:ext cx="680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Text Box 157"/>
            <p:cNvSpPr txBox="1">
              <a:spLocks noChangeArrowheads="1"/>
            </p:cNvSpPr>
            <p:nvPr/>
          </p:nvSpPr>
          <p:spPr bwMode="auto">
            <a:xfrm>
              <a:off x="1733" y="2713"/>
              <a:ext cx="272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 dirty="0"/>
                <a:t>PC</a:t>
              </a:r>
            </a:p>
          </p:txBody>
        </p:sp>
        <p:sp>
          <p:nvSpPr>
            <p:cNvPr id="12" name="Rectangle 158"/>
            <p:cNvSpPr>
              <a:spLocks noChangeArrowheads="1"/>
            </p:cNvSpPr>
            <p:nvPr/>
          </p:nvSpPr>
          <p:spPr bwMode="auto">
            <a:xfrm>
              <a:off x="2109" y="2431"/>
              <a:ext cx="816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Text Box 159"/>
            <p:cNvSpPr txBox="1">
              <a:spLocks noChangeArrowheads="1"/>
            </p:cNvSpPr>
            <p:nvPr/>
          </p:nvSpPr>
          <p:spPr bwMode="auto">
            <a:xfrm>
              <a:off x="2426" y="2419"/>
              <a:ext cx="278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DR</a:t>
              </a:r>
            </a:p>
          </p:txBody>
        </p:sp>
        <p:sp>
          <p:nvSpPr>
            <p:cNvPr id="14" name="Line 160"/>
            <p:cNvSpPr>
              <a:spLocks noChangeShapeType="1"/>
            </p:cNvSpPr>
            <p:nvPr/>
          </p:nvSpPr>
          <p:spPr bwMode="auto">
            <a:xfrm>
              <a:off x="1337" y="315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161"/>
            <p:cNvSpPr>
              <a:spLocks noChangeShapeType="1"/>
            </p:cNvSpPr>
            <p:nvPr/>
          </p:nvSpPr>
          <p:spPr bwMode="auto">
            <a:xfrm>
              <a:off x="1882" y="2885"/>
              <a:ext cx="0" cy="59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163"/>
            <p:cNvSpPr>
              <a:spLocks noChangeShapeType="1"/>
            </p:cNvSpPr>
            <p:nvPr/>
          </p:nvSpPr>
          <p:spPr bwMode="auto">
            <a:xfrm>
              <a:off x="1428" y="315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7" name="Line 164"/>
            <p:cNvSpPr>
              <a:spLocks noChangeShapeType="1"/>
            </p:cNvSpPr>
            <p:nvPr/>
          </p:nvSpPr>
          <p:spPr bwMode="auto">
            <a:xfrm>
              <a:off x="1564" y="315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8" name="Line 165"/>
            <p:cNvSpPr>
              <a:spLocks noChangeShapeType="1"/>
            </p:cNvSpPr>
            <p:nvPr/>
          </p:nvSpPr>
          <p:spPr bwMode="auto">
            <a:xfrm>
              <a:off x="1700" y="315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" name="Text Box 166"/>
            <p:cNvSpPr txBox="1">
              <a:spLocks noChangeArrowheads="1"/>
            </p:cNvSpPr>
            <p:nvPr/>
          </p:nvSpPr>
          <p:spPr bwMode="auto">
            <a:xfrm>
              <a:off x="1337" y="3231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20" name="Text Box 167"/>
            <p:cNvSpPr txBox="1">
              <a:spLocks noChangeArrowheads="1"/>
            </p:cNvSpPr>
            <p:nvPr/>
          </p:nvSpPr>
          <p:spPr bwMode="auto">
            <a:xfrm>
              <a:off x="1474" y="3231"/>
              <a:ext cx="143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I</a:t>
              </a:r>
            </a:p>
          </p:txBody>
        </p:sp>
        <p:sp>
          <p:nvSpPr>
            <p:cNvPr id="21" name="Text Box 168"/>
            <p:cNvSpPr txBox="1">
              <a:spLocks noChangeArrowheads="1"/>
            </p:cNvSpPr>
            <p:nvPr/>
          </p:nvSpPr>
          <p:spPr bwMode="auto">
            <a:xfrm>
              <a:off x="1610" y="3231"/>
              <a:ext cx="18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C</a:t>
              </a:r>
            </a:p>
          </p:txBody>
        </p:sp>
        <p:sp>
          <p:nvSpPr>
            <p:cNvPr id="22" name="Line 169"/>
            <p:cNvSpPr>
              <a:spLocks noChangeShapeType="1"/>
            </p:cNvSpPr>
            <p:nvPr/>
          </p:nvSpPr>
          <p:spPr bwMode="auto">
            <a:xfrm>
              <a:off x="1610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" name="Line 170"/>
            <p:cNvSpPr>
              <a:spLocks noChangeShapeType="1"/>
            </p:cNvSpPr>
            <p:nvPr/>
          </p:nvSpPr>
          <p:spPr bwMode="auto">
            <a:xfrm>
              <a:off x="1746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4" name="Line 171"/>
            <p:cNvSpPr>
              <a:spLocks noChangeShapeType="1"/>
            </p:cNvSpPr>
            <p:nvPr/>
          </p:nvSpPr>
          <p:spPr bwMode="auto">
            <a:xfrm>
              <a:off x="1882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" name="Text Box 172"/>
            <p:cNvSpPr txBox="1">
              <a:spLocks noChangeArrowheads="1"/>
            </p:cNvSpPr>
            <p:nvPr/>
          </p:nvSpPr>
          <p:spPr bwMode="auto">
            <a:xfrm>
              <a:off x="1518" y="2477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26" name="Text Box 173"/>
            <p:cNvSpPr txBox="1">
              <a:spLocks noChangeArrowheads="1"/>
            </p:cNvSpPr>
            <p:nvPr/>
          </p:nvSpPr>
          <p:spPr bwMode="auto">
            <a:xfrm>
              <a:off x="1655" y="2477"/>
              <a:ext cx="143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I</a:t>
              </a:r>
            </a:p>
          </p:txBody>
        </p:sp>
        <p:sp>
          <p:nvSpPr>
            <p:cNvPr id="27" name="Text Box 174"/>
            <p:cNvSpPr txBox="1">
              <a:spLocks noChangeArrowheads="1"/>
            </p:cNvSpPr>
            <p:nvPr/>
          </p:nvSpPr>
          <p:spPr bwMode="auto">
            <a:xfrm>
              <a:off x="1791" y="2477"/>
              <a:ext cx="18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C</a:t>
              </a:r>
            </a:p>
          </p:txBody>
        </p:sp>
        <p:sp>
          <p:nvSpPr>
            <p:cNvPr id="28" name="Line 175"/>
            <p:cNvSpPr>
              <a:spLocks noChangeShapeType="1"/>
            </p:cNvSpPr>
            <p:nvPr/>
          </p:nvSpPr>
          <p:spPr bwMode="auto">
            <a:xfrm>
              <a:off x="2517" y="2613"/>
              <a:ext cx="0" cy="8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9" name="Line 176"/>
            <p:cNvSpPr>
              <a:spLocks noChangeShapeType="1"/>
            </p:cNvSpPr>
            <p:nvPr/>
          </p:nvSpPr>
          <p:spPr bwMode="auto">
            <a:xfrm>
              <a:off x="2154" y="2341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0" name="Line 177"/>
            <p:cNvSpPr>
              <a:spLocks noChangeShapeType="1"/>
            </p:cNvSpPr>
            <p:nvPr/>
          </p:nvSpPr>
          <p:spPr bwMode="auto">
            <a:xfrm>
              <a:off x="2290" y="2341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1" name="Line 178"/>
            <p:cNvSpPr>
              <a:spLocks noChangeShapeType="1"/>
            </p:cNvSpPr>
            <p:nvPr/>
          </p:nvSpPr>
          <p:spPr bwMode="auto">
            <a:xfrm>
              <a:off x="2426" y="2341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2" name="Text Box 179"/>
            <p:cNvSpPr txBox="1">
              <a:spLocks noChangeArrowheads="1"/>
            </p:cNvSpPr>
            <p:nvPr/>
          </p:nvSpPr>
          <p:spPr bwMode="auto">
            <a:xfrm>
              <a:off x="2062" y="2205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33" name="Text Box 180"/>
            <p:cNvSpPr txBox="1">
              <a:spLocks noChangeArrowheads="1"/>
            </p:cNvSpPr>
            <p:nvPr/>
          </p:nvSpPr>
          <p:spPr bwMode="auto">
            <a:xfrm>
              <a:off x="2199" y="2205"/>
              <a:ext cx="143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I</a:t>
              </a:r>
            </a:p>
          </p:txBody>
        </p:sp>
        <p:sp>
          <p:nvSpPr>
            <p:cNvPr id="34" name="Text Box 181"/>
            <p:cNvSpPr txBox="1">
              <a:spLocks noChangeArrowheads="1"/>
            </p:cNvSpPr>
            <p:nvPr/>
          </p:nvSpPr>
          <p:spPr bwMode="auto">
            <a:xfrm>
              <a:off x="2335" y="2205"/>
              <a:ext cx="18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C</a:t>
              </a:r>
            </a:p>
          </p:txBody>
        </p:sp>
        <p:sp>
          <p:nvSpPr>
            <p:cNvPr id="35" name="Rectangle 182"/>
            <p:cNvSpPr>
              <a:spLocks noChangeArrowheads="1"/>
            </p:cNvSpPr>
            <p:nvPr/>
          </p:nvSpPr>
          <p:spPr bwMode="auto">
            <a:xfrm>
              <a:off x="2647" y="1751"/>
              <a:ext cx="870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Text Box 183"/>
            <p:cNvSpPr txBox="1">
              <a:spLocks noChangeArrowheads="1"/>
            </p:cNvSpPr>
            <p:nvPr/>
          </p:nvSpPr>
          <p:spPr bwMode="auto">
            <a:xfrm>
              <a:off x="2919" y="1751"/>
              <a:ext cx="278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AC</a:t>
              </a:r>
            </a:p>
          </p:txBody>
        </p:sp>
        <p:sp>
          <p:nvSpPr>
            <p:cNvPr id="37" name="Line 184"/>
            <p:cNvSpPr>
              <a:spLocks noChangeShapeType="1"/>
            </p:cNvSpPr>
            <p:nvPr/>
          </p:nvSpPr>
          <p:spPr bwMode="auto">
            <a:xfrm>
              <a:off x="2698" y="193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8" name="Line 185"/>
            <p:cNvSpPr>
              <a:spLocks noChangeShapeType="1"/>
            </p:cNvSpPr>
            <p:nvPr/>
          </p:nvSpPr>
          <p:spPr bwMode="auto">
            <a:xfrm>
              <a:off x="2834" y="193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9" name="Line 186"/>
            <p:cNvSpPr>
              <a:spLocks noChangeShapeType="1"/>
            </p:cNvSpPr>
            <p:nvPr/>
          </p:nvSpPr>
          <p:spPr bwMode="auto">
            <a:xfrm>
              <a:off x="2970" y="1937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0" name="Text Box 187"/>
            <p:cNvSpPr txBox="1">
              <a:spLocks noChangeArrowheads="1"/>
            </p:cNvSpPr>
            <p:nvPr/>
          </p:nvSpPr>
          <p:spPr bwMode="auto">
            <a:xfrm>
              <a:off x="2607" y="2011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41" name="Text Box 188"/>
            <p:cNvSpPr txBox="1">
              <a:spLocks noChangeArrowheads="1"/>
            </p:cNvSpPr>
            <p:nvPr/>
          </p:nvSpPr>
          <p:spPr bwMode="auto">
            <a:xfrm>
              <a:off x="2744" y="2011"/>
              <a:ext cx="143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I</a:t>
              </a:r>
            </a:p>
          </p:txBody>
        </p:sp>
        <p:sp>
          <p:nvSpPr>
            <p:cNvPr id="42" name="Text Box 189"/>
            <p:cNvSpPr txBox="1">
              <a:spLocks noChangeArrowheads="1"/>
            </p:cNvSpPr>
            <p:nvPr/>
          </p:nvSpPr>
          <p:spPr bwMode="auto">
            <a:xfrm>
              <a:off x="2880" y="2011"/>
              <a:ext cx="18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C</a:t>
              </a:r>
            </a:p>
          </p:txBody>
        </p:sp>
        <p:sp>
          <p:nvSpPr>
            <p:cNvPr id="43" name="Line 190"/>
            <p:cNvSpPr>
              <a:spLocks noChangeShapeType="1"/>
            </p:cNvSpPr>
            <p:nvPr/>
          </p:nvSpPr>
          <p:spPr bwMode="auto">
            <a:xfrm>
              <a:off x="3106" y="1929"/>
              <a:ext cx="0" cy="15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grpSp>
          <p:nvGrpSpPr>
            <p:cNvPr id="44" name="Group 224"/>
            <p:cNvGrpSpPr>
              <a:grpSpLocks/>
            </p:cNvGrpSpPr>
            <p:nvPr/>
          </p:nvGrpSpPr>
          <p:grpSpPr bwMode="auto">
            <a:xfrm>
              <a:off x="2744" y="1161"/>
              <a:ext cx="681" cy="317"/>
              <a:chOff x="521" y="981"/>
              <a:chExt cx="1089" cy="816"/>
            </a:xfrm>
          </p:grpSpPr>
          <p:sp>
            <p:nvSpPr>
              <p:cNvPr id="99" name="Line 217"/>
              <p:cNvSpPr>
                <a:spLocks noChangeShapeType="1"/>
              </p:cNvSpPr>
              <p:nvPr/>
            </p:nvSpPr>
            <p:spPr bwMode="auto">
              <a:xfrm>
                <a:off x="521" y="981"/>
                <a:ext cx="27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0" name="Line 218"/>
              <p:cNvSpPr>
                <a:spLocks noChangeShapeType="1"/>
              </p:cNvSpPr>
              <p:nvPr/>
            </p:nvSpPr>
            <p:spPr bwMode="auto">
              <a:xfrm>
                <a:off x="793" y="981"/>
                <a:ext cx="273" cy="27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1" name="Line 219"/>
              <p:cNvSpPr>
                <a:spLocks noChangeShapeType="1"/>
              </p:cNvSpPr>
              <p:nvPr/>
            </p:nvSpPr>
            <p:spPr bwMode="auto">
              <a:xfrm flipV="1">
                <a:off x="1066" y="981"/>
                <a:ext cx="272" cy="27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2" name="Line 220"/>
              <p:cNvSpPr>
                <a:spLocks noChangeShapeType="1"/>
              </p:cNvSpPr>
              <p:nvPr/>
            </p:nvSpPr>
            <p:spPr bwMode="auto">
              <a:xfrm>
                <a:off x="1338" y="981"/>
                <a:ext cx="27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3" name="Line 221"/>
              <p:cNvSpPr>
                <a:spLocks noChangeShapeType="1"/>
              </p:cNvSpPr>
              <p:nvPr/>
            </p:nvSpPr>
            <p:spPr bwMode="auto">
              <a:xfrm>
                <a:off x="793" y="1797"/>
                <a:ext cx="545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4" name="Line 222"/>
              <p:cNvSpPr>
                <a:spLocks noChangeShapeType="1"/>
              </p:cNvSpPr>
              <p:nvPr/>
            </p:nvSpPr>
            <p:spPr bwMode="auto">
              <a:xfrm>
                <a:off x="521" y="981"/>
                <a:ext cx="272" cy="81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05" name="Line 223"/>
              <p:cNvSpPr>
                <a:spLocks noChangeShapeType="1"/>
              </p:cNvSpPr>
              <p:nvPr/>
            </p:nvSpPr>
            <p:spPr bwMode="auto">
              <a:xfrm flipH="1">
                <a:off x="1338" y="981"/>
                <a:ext cx="272" cy="81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</p:grpSp>
        <p:sp>
          <p:nvSpPr>
            <p:cNvPr id="45" name="Line 225"/>
            <p:cNvSpPr>
              <a:spLocks noChangeShapeType="1"/>
            </p:cNvSpPr>
            <p:nvPr/>
          </p:nvSpPr>
          <p:spPr bwMode="auto">
            <a:xfrm>
              <a:off x="3106" y="147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6" name="Text Box 226"/>
            <p:cNvSpPr txBox="1">
              <a:spLocks noChangeArrowheads="1"/>
            </p:cNvSpPr>
            <p:nvPr/>
          </p:nvSpPr>
          <p:spPr bwMode="auto">
            <a:xfrm>
              <a:off x="2925" y="1252"/>
              <a:ext cx="346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ALU</a:t>
              </a:r>
            </a:p>
          </p:txBody>
        </p:sp>
        <p:sp>
          <p:nvSpPr>
            <p:cNvPr id="47" name="Line 227"/>
            <p:cNvSpPr>
              <a:spLocks noChangeShapeType="1"/>
            </p:cNvSpPr>
            <p:nvPr/>
          </p:nvSpPr>
          <p:spPr bwMode="auto">
            <a:xfrm flipV="1">
              <a:off x="2517" y="889"/>
              <a:ext cx="0" cy="15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8" name="Line 228"/>
            <p:cNvSpPr>
              <a:spLocks noChangeShapeType="1"/>
            </p:cNvSpPr>
            <p:nvPr/>
          </p:nvSpPr>
          <p:spPr bwMode="auto">
            <a:xfrm>
              <a:off x="2517" y="889"/>
              <a:ext cx="31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49" name="Line 229"/>
            <p:cNvSpPr>
              <a:spLocks noChangeShapeType="1"/>
            </p:cNvSpPr>
            <p:nvPr/>
          </p:nvSpPr>
          <p:spPr bwMode="auto">
            <a:xfrm>
              <a:off x="2834" y="8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0" name="Line 230"/>
            <p:cNvSpPr>
              <a:spLocks noChangeShapeType="1"/>
            </p:cNvSpPr>
            <p:nvPr/>
          </p:nvSpPr>
          <p:spPr bwMode="auto">
            <a:xfrm>
              <a:off x="3106" y="2159"/>
              <a:ext cx="59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1" name="Line 231"/>
            <p:cNvSpPr>
              <a:spLocks noChangeShapeType="1"/>
            </p:cNvSpPr>
            <p:nvPr/>
          </p:nvSpPr>
          <p:spPr bwMode="auto">
            <a:xfrm flipV="1">
              <a:off x="3696" y="889"/>
              <a:ext cx="0" cy="127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2" name="Line 232"/>
            <p:cNvSpPr>
              <a:spLocks noChangeShapeType="1"/>
            </p:cNvSpPr>
            <p:nvPr/>
          </p:nvSpPr>
          <p:spPr bwMode="auto">
            <a:xfrm>
              <a:off x="3379" y="889"/>
              <a:ext cx="31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3" name="Line 233"/>
            <p:cNvSpPr>
              <a:spLocks noChangeShapeType="1"/>
            </p:cNvSpPr>
            <p:nvPr/>
          </p:nvSpPr>
          <p:spPr bwMode="auto">
            <a:xfrm>
              <a:off x="3379" y="8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4" name="Text Box 234"/>
            <p:cNvSpPr txBox="1">
              <a:spLocks noChangeArrowheads="1"/>
            </p:cNvSpPr>
            <p:nvPr/>
          </p:nvSpPr>
          <p:spPr bwMode="auto">
            <a:xfrm>
              <a:off x="2562" y="1297"/>
              <a:ext cx="191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E</a:t>
              </a:r>
            </a:p>
          </p:txBody>
        </p:sp>
        <p:sp>
          <p:nvSpPr>
            <p:cNvPr id="55" name="Rectangle 235"/>
            <p:cNvSpPr>
              <a:spLocks noChangeArrowheads="1"/>
            </p:cNvSpPr>
            <p:nvPr/>
          </p:nvSpPr>
          <p:spPr bwMode="auto">
            <a:xfrm>
              <a:off x="2562" y="1297"/>
              <a:ext cx="182" cy="1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6" name="Line 236"/>
            <p:cNvSpPr>
              <a:spLocks noChangeShapeType="1"/>
            </p:cNvSpPr>
            <p:nvPr/>
          </p:nvSpPr>
          <p:spPr bwMode="auto">
            <a:xfrm flipH="1">
              <a:off x="2744" y="1388"/>
              <a:ext cx="1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57" name="Rectangle 237"/>
            <p:cNvSpPr>
              <a:spLocks noChangeArrowheads="1"/>
            </p:cNvSpPr>
            <p:nvPr/>
          </p:nvSpPr>
          <p:spPr bwMode="auto">
            <a:xfrm>
              <a:off x="3379" y="2431"/>
              <a:ext cx="816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8" name="Text Box 238"/>
            <p:cNvSpPr txBox="1">
              <a:spLocks noChangeArrowheads="1"/>
            </p:cNvSpPr>
            <p:nvPr/>
          </p:nvSpPr>
          <p:spPr bwMode="auto">
            <a:xfrm>
              <a:off x="3696" y="2419"/>
              <a:ext cx="228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IR</a:t>
              </a:r>
            </a:p>
          </p:txBody>
        </p:sp>
        <p:sp>
          <p:nvSpPr>
            <p:cNvPr id="59" name="Line 239"/>
            <p:cNvSpPr>
              <a:spLocks noChangeShapeType="1"/>
            </p:cNvSpPr>
            <p:nvPr/>
          </p:nvSpPr>
          <p:spPr bwMode="auto">
            <a:xfrm>
              <a:off x="3787" y="2613"/>
              <a:ext cx="0" cy="8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0" name="Line 240"/>
            <p:cNvSpPr>
              <a:spLocks noChangeShapeType="1"/>
            </p:cNvSpPr>
            <p:nvPr/>
          </p:nvSpPr>
          <p:spPr bwMode="auto">
            <a:xfrm>
              <a:off x="4106" y="2341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1" name="Text Box 243"/>
            <p:cNvSpPr txBox="1">
              <a:spLocks noChangeArrowheads="1"/>
            </p:cNvSpPr>
            <p:nvPr/>
          </p:nvSpPr>
          <p:spPr bwMode="auto">
            <a:xfrm>
              <a:off x="4014" y="2205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62" name="Rectangle 246"/>
            <p:cNvSpPr>
              <a:spLocks noChangeArrowheads="1"/>
            </p:cNvSpPr>
            <p:nvPr/>
          </p:nvSpPr>
          <p:spPr bwMode="auto">
            <a:xfrm>
              <a:off x="4013" y="2703"/>
              <a:ext cx="680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3" name="Text Box 247"/>
            <p:cNvSpPr txBox="1">
              <a:spLocks noChangeArrowheads="1"/>
            </p:cNvSpPr>
            <p:nvPr/>
          </p:nvSpPr>
          <p:spPr bwMode="auto">
            <a:xfrm>
              <a:off x="4195" y="2703"/>
              <a:ext cx="265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TR</a:t>
              </a:r>
            </a:p>
          </p:txBody>
        </p:sp>
        <p:sp>
          <p:nvSpPr>
            <p:cNvPr id="64" name="Line 248"/>
            <p:cNvSpPr>
              <a:spLocks noChangeShapeType="1"/>
            </p:cNvSpPr>
            <p:nvPr/>
          </p:nvSpPr>
          <p:spPr bwMode="auto">
            <a:xfrm>
              <a:off x="4331" y="2885"/>
              <a:ext cx="0" cy="59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5" name="Line 249"/>
            <p:cNvSpPr>
              <a:spLocks noChangeShapeType="1"/>
            </p:cNvSpPr>
            <p:nvPr/>
          </p:nvSpPr>
          <p:spPr bwMode="auto">
            <a:xfrm>
              <a:off x="4377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6" name="Line 250"/>
            <p:cNvSpPr>
              <a:spLocks noChangeShapeType="1"/>
            </p:cNvSpPr>
            <p:nvPr/>
          </p:nvSpPr>
          <p:spPr bwMode="auto">
            <a:xfrm>
              <a:off x="4513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7" name="Line 251"/>
            <p:cNvSpPr>
              <a:spLocks noChangeShapeType="1"/>
            </p:cNvSpPr>
            <p:nvPr/>
          </p:nvSpPr>
          <p:spPr bwMode="auto">
            <a:xfrm>
              <a:off x="4649" y="2613"/>
              <a:ext cx="0" cy="9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8" name="Text Box 252"/>
            <p:cNvSpPr txBox="1">
              <a:spLocks noChangeArrowheads="1"/>
            </p:cNvSpPr>
            <p:nvPr/>
          </p:nvSpPr>
          <p:spPr bwMode="auto">
            <a:xfrm>
              <a:off x="4285" y="2477"/>
              <a:ext cx="17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</a:t>
              </a:r>
            </a:p>
          </p:txBody>
        </p:sp>
        <p:sp>
          <p:nvSpPr>
            <p:cNvPr id="69" name="Text Box 253"/>
            <p:cNvSpPr txBox="1">
              <a:spLocks noChangeArrowheads="1"/>
            </p:cNvSpPr>
            <p:nvPr/>
          </p:nvSpPr>
          <p:spPr bwMode="auto">
            <a:xfrm>
              <a:off x="4422" y="2477"/>
              <a:ext cx="143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I</a:t>
              </a:r>
            </a:p>
          </p:txBody>
        </p:sp>
        <p:sp>
          <p:nvSpPr>
            <p:cNvPr id="70" name="Text Box 254"/>
            <p:cNvSpPr txBox="1">
              <a:spLocks noChangeArrowheads="1"/>
            </p:cNvSpPr>
            <p:nvPr/>
          </p:nvSpPr>
          <p:spPr bwMode="auto">
            <a:xfrm>
              <a:off x="4558" y="2477"/>
              <a:ext cx="185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C</a:t>
              </a:r>
            </a:p>
          </p:txBody>
        </p:sp>
        <p:sp>
          <p:nvSpPr>
            <p:cNvPr id="71" name="Rectangle 255"/>
            <p:cNvSpPr>
              <a:spLocks noChangeArrowheads="1"/>
            </p:cNvSpPr>
            <p:nvPr/>
          </p:nvSpPr>
          <p:spPr bwMode="auto">
            <a:xfrm>
              <a:off x="4604" y="2976"/>
              <a:ext cx="498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Text Box 256"/>
            <p:cNvSpPr txBox="1">
              <a:spLocks noChangeArrowheads="1"/>
            </p:cNvSpPr>
            <p:nvPr/>
          </p:nvSpPr>
          <p:spPr bwMode="auto">
            <a:xfrm>
              <a:off x="4649" y="2976"/>
              <a:ext cx="433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OUTR</a:t>
              </a:r>
            </a:p>
          </p:txBody>
        </p:sp>
        <p:sp>
          <p:nvSpPr>
            <p:cNvPr id="73" name="Line 261"/>
            <p:cNvSpPr>
              <a:spLocks noChangeShapeType="1"/>
            </p:cNvSpPr>
            <p:nvPr/>
          </p:nvSpPr>
          <p:spPr bwMode="auto">
            <a:xfrm flipV="1">
              <a:off x="4875" y="3157"/>
              <a:ext cx="0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4" name="Line 262"/>
            <p:cNvSpPr>
              <a:spLocks noChangeShapeType="1"/>
            </p:cNvSpPr>
            <p:nvPr/>
          </p:nvSpPr>
          <p:spPr bwMode="auto">
            <a:xfrm>
              <a:off x="5102" y="3066"/>
              <a:ext cx="4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5" name="Text Box 263"/>
            <p:cNvSpPr txBox="1">
              <a:spLocks noChangeArrowheads="1"/>
            </p:cNvSpPr>
            <p:nvPr/>
          </p:nvSpPr>
          <p:spPr bwMode="auto">
            <a:xfrm>
              <a:off x="5148" y="2976"/>
              <a:ext cx="244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LD</a:t>
              </a:r>
            </a:p>
          </p:txBody>
        </p:sp>
        <p:sp>
          <p:nvSpPr>
            <p:cNvPr id="76" name="Rectangle 264"/>
            <p:cNvSpPr>
              <a:spLocks noChangeArrowheads="1"/>
            </p:cNvSpPr>
            <p:nvPr/>
          </p:nvSpPr>
          <p:spPr bwMode="auto">
            <a:xfrm>
              <a:off x="3878" y="889"/>
              <a:ext cx="498" cy="1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265"/>
            <p:cNvSpPr txBox="1">
              <a:spLocks noChangeArrowheads="1"/>
            </p:cNvSpPr>
            <p:nvPr/>
          </p:nvSpPr>
          <p:spPr bwMode="auto">
            <a:xfrm>
              <a:off x="3923" y="889"/>
              <a:ext cx="384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400"/>
                <a:t>INPR</a:t>
              </a:r>
            </a:p>
          </p:txBody>
        </p:sp>
        <p:sp>
          <p:nvSpPr>
            <p:cNvPr id="78" name="Line 266"/>
            <p:cNvSpPr>
              <a:spLocks noChangeShapeType="1"/>
            </p:cNvSpPr>
            <p:nvPr/>
          </p:nvSpPr>
          <p:spPr bwMode="auto">
            <a:xfrm>
              <a:off x="3288" y="708"/>
              <a:ext cx="0" cy="45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" name="Line 267"/>
            <p:cNvSpPr>
              <a:spLocks noChangeShapeType="1"/>
            </p:cNvSpPr>
            <p:nvPr/>
          </p:nvSpPr>
          <p:spPr bwMode="auto">
            <a:xfrm>
              <a:off x="3288" y="708"/>
              <a:ext cx="86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0" name="Line 268"/>
            <p:cNvSpPr>
              <a:spLocks noChangeShapeType="1"/>
            </p:cNvSpPr>
            <p:nvPr/>
          </p:nvSpPr>
          <p:spPr bwMode="auto">
            <a:xfrm>
              <a:off x="4150" y="708"/>
              <a:ext cx="0" cy="1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1" name="Text Box 269"/>
            <p:cNvSpPr txBox="1">
              <a:spLocks noChangeArrowheads="1"/>
            </p:cNvSpPr>
            <p:nvPr/>
          </p:nvSpPr>
          <p:spPr bwMode="auto">
            <a:xfrm>
              <a:off x="463" y="1047"/>
              <a:ext cx="541" cy="2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algn="ctr"/>
              <a:r>
                <a:rPr lang="en-US" altLang="ko-KR"/>
                <a:t>Memory</a:t>
              </a:r>
            </a:p>
            <a:p>
              <a:pPr algn="ctr"/>
              <a:r>
                <a:rPr lang="en-US" altLang="ko-KR"/>
                <a:t>4096 x 16</a:t>
              </a:r>
            </a:p>
          </p:txBody>
        </p:sp>
        <p:sp>
          <p:nvSpPr>
            <p:cNvPr id="82" name="Rectangle 270"/>
            <p:cNvSpPr>
              <a:spLocks noChangeArrowheads="1"/>
            </p:cNvSpPr>
            <p:nvPr/>
          </p:nvSpPr>
          <p:spPr bwMode="auto">
            <a:xfrm>
              <a:off x="430" y="889"/>
              <a:ext cx="590" cy="72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3" name="Line 271"/>
            <p:cNvSpPr>
              <a:spLocks noChangeShapeType="1"/>
            </p:cNvSpPr>
            <p:nvPr/>
          </p:nvSpPr>
          <p:spPr bwMode="auto">
            <a:xfrm>
              <a:off x="702" y="1615"/>
              <a:ext cx="0" cy="18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4" name="Line 272"/>
            <p:cNvSpPr>
              <a:spLocks noChangeShapeType="1"/>
            </p:cNvSpPr>
            <p:nvPr/>
          </p:nvSpPr>
          <p:spPr bwMode="auto">
            <a:xfrm flipV="1">
              <a:off x="1337" y="1479"/>
              <a:ext cx="0" cy="149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5" name="Line 273"/>
            <p:cNvSpPr>
              <a:spLocks noChangeShapeType="1"/>
            </p:cNvSpPr>
            <p:nvPr/>
          </p:nvSpPr>
          <p:spPr bwMode="auto">
            <a:xfrm flipH="1">
              <a:off x="1020" y="1479"/>
              <a:ext cx="31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6" name="Text Box 274"/>
            <p:cNvSpPr txBox="1">
              <a:spLocks noChangeArrowheads="1"/>
            </p:cNvSpPr>
            <p:nvPr/>
          </p:nvSpPr>
          <p:spPr bwMode="auto">
            <a:xfrm>
              <a:off x="1053" y="1319"/>
              <a:ext cx="49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Address</a:t>
              </a:r>
            </a:p>
          </p:txBody>
        </p:sp>
        <p:sp>
          <p:nvSpPr>
            <p:cNvPr id="87" name="Line 275"/>
            <p:cNvSpPr>
              <a:spLocks noChangeShapeType="1"/>
            </p:cNvSpPr>
            <p:nvPr/>
          </p:nvSpPr>
          <p:spPr bwMode="auto">
            <a:xfrm>
              <a:off x="1020" y="980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8" name="Line 276"/>
            <p:cNvSpPr>
              <a:spLocks noChangeShapeType="1"/>
            </p:cNvSpPr>
            <p:nvPr/>
          </p:nvSpPr>
          <p:spPr bwMode="auto">
            <a:xfrm>
              <a:off x="1020" y="1116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9" name="Text Box 277"/>
            <p:cNvSpPr txBox="1">
              <a:spLocks noChangeArrowheads="1"/>
            </p:cNvSpPr>
            <p:nvPr/>
          </p:nvSpPr>
          <p:spPr bwMode="auto">
            <a:xfrm>
              <a:off x="1156" y="844"/>
              <a:ext cx="350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Read</a:t>
              </a:r>
            </a:p>
          </p:txBody>
        </p:sp>
        <p:sp>
          <p:nvSpPr>
            <p:cNvPr id="90" name="Text Box 278"/>
            <p:cNvSpPr txBox="1">
              <a:spLocks noChangeArrowheads="1"/>
            </p:cNvSpPr>
            <p:nvPr/>
          </p:nvSpPr>
          <p:spPr bwMode="auto">
            <a:xfrm>
              <a:off x="1156" y="1025"/>
              <a:ext cx="356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Write</a:t>
              </a:r>
            </a:p>
          </p:txBody>
        </p:sp>
        <p:sp>
          <p:nvSpPr>
            <p:cNvPr id="91" name="Text Box 279"/>
            <p:cNvSpPr txBox="1">
              <a:spLocks noChangeArrowheads="1"/>
            </p:cNvSpPr>
            <p:nvPr/>
          </p:nvSpPr>
          <p:spPr bwMode="auto">
            <a:xfrm>
              <a:off x="2154" y="3657"/>
              <a:ext cx="1325" cy="1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 sz="1600"/>
                <a:t>16-bit Common Bus</a:t>
              </a:r>
            </a:p>
          </p:txBody>
        </p:sp>
        <p:sp>
          <p:nvSpPr>
            <p:cNvPr id="92" name="Text Box 280"/>
            <p:cNvSpPr txBox="1">
              <a:spLocks noChangeArrowheads="1"/>
            </p:cNvSpPr>
            <p:nvPr/>
          </p:nvSpPr>
          <p:spPr bwMode="auto">
            <a:xfrm>
              <a:off x="612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7</a:t>
              </a:r>
            </a:p>
          </p:txBody>
        </p:sp>
        <p:sp>
          <p:nvSpPr>
            <p:cNvPr id="93" name="Text Box 281"/>
            <p:cNvSpPr txBox="1">
              <a:spLocks noChangeArrowheads="1"/>
            </p:cNvSpPr>
            <p:nvPr/>
          </p:nvSpPr>
          <p:spPr bwMode="auto">
            <a:xfrm>
              <a:off x="1247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1</a:t>
              </a:r>
            </a:p>
          </p:txBody>
        </p:sp>
        <p:sp>
          <p:nvSpPr>
            <p:cNvPr id="94" name="Text Box 282"/>
            <p:cNvSpPr txBox="1">
              <a:spLocks noChangeArrowheads="1"/>
            </p:cNvSpPr>
            <p:nvPr/>
          </p:nvSpPr>
          <p:spPr bwMode="auto">
            <a:xfrm>
              <a:off x="1792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2</a:t>
              </a:r>
            </a:p>
          </p:txBody>
        </p:sp>
        <p:sp>
          <p:nvSpPr>
            <p:cNvPr id="95" name="Text Box 283"/>
            <p:cNvSpPr txBox="1">
              <a:spLocks noChangeArrowheads="1"/>
            </p:cNvSpPr>
            <p:nvPr/>
          </p:nvSpPr>
          <p:spPr bwMode="auto">
            <a:xfrm>
              <a:off x="2427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3</a:t>
              </a:r>
            </a:p>
          </p:txBody>
        </p:sp>
        <p:sp>
          <p:nvSpPr>
            <p:cNvPr id="96" name="Text Box 284"/>
            <p:cNvSpPr txBox="1">
              <a:spLocks noChangeArrowheads="1"/>
            </p:cNvSpPr>
            <p:nvPr/>
          </p:nvSpPr>
          <p:spPr bwMode="auto">
            <a:xfrm>
              <a:off x="3016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4</a:t>
              </a:r>
            </a:p>
          </p:txBody>
        </p:sp>
        <p:sp>
          <p:nvSpPr>
            <p:cNvPr id="97" name="Text Box 285"/>
            <p:cNvSpPr txBox="1">
              <a:spLocks noChangeArrowheads="1"/>
            </p:cNvSpPr>
            <p:nvPr/>
          </p:nvSpPr>
          <p:spPr bwMode="auto">
            <a:xfrm>
              <a:off x="3651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5</a:t>
              </a:r>
            </a:p>
          </p:txBody>
        </p:sp>
        <p:sp>
          <p:nvSpPr>
            <p:cNvPr id="98" name="Text Box 286"/>
            <p:cNvSpPr txBox="1">
              <a:spLocks noChangeArrowheads="1"/>
            </p:cNvSpPr>
            <p:nvPr/>
          </p:nvSpPr>
          <p:spPr bwMode="auto">
            <a:xfrm>
              <a:off x="4241" y="3475"/>
              <a:ext cx="169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r>
                <a:rPr lang="en-US" altLang="ko-KR"/>
                <a:t>6</a:t>
              </a:r>
            </a:p>
          </p:txBody>
        </p:sp>
      </p:grpSp>
      <p:sp>
        <p:nvSpPr>
          <p:cNvPr id="106" name="Line 288"/>
          <p:cNvSpPr>
            <a:spLocks noChangeShapeType="1"/>
          </p:cNvSpPr>
          <p:nvPr/>
        </p:nvSpPr>
        <p:spPr bwMode="auto">
          <a:xfrm flipV="1">
            <a:off x="8027988" y="5729288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07" name="Text Box 289"/>
          <p:cNvSpPr txBox="1">
            <a:spLocks noChangeArrowheads="1"/>
          </p:cNvSpPr>
          <p:nvPr/>
        </p:nvSpPr>
        <p:spPr bwMode="auto">
          <a:xfrm>
            <a:off x="7885113" y="6089650"/>
            <a:ext cx="34290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ko-KR"/>
              <a:t>S</a:t>
            </a:r>
            <a:r>
              <a:rPr lang="en-US" altLang="ko-KR" baseline="-25000"/>
              <a:t>0</a:t>
            </a:r>
          </a:p>
        </p:txBody>
      </p:sp>
      <p:sp>
        <p:nvSpPr>
          <p:cNvPr id="108" name="Line 290"/>
          <p:cNvSpPr>
            <a:spLocks noChangeShapeType="1"/>
          </p:cNvSpPr>
          <p:nvPr/>
        </p:nvSpPr>
        <p:spPr bwMode="auto">
          <a:xfrm flipV="1">
            <a:off x="8315325" y="5729288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09" name="Text Box 291"/>
          <p:cNvSpPr txBox="1">
            <a:spLocks noChangeArrowheads="1"/>
          </p:cNvSpPr>
          <p:nvPr/>
        </p:nvSpPr>
        <p:spPr bwMode="auto">
          <a:xfrm>
            <a:off x="8172450" y="6089650"/>
            <a:ext cx="34290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ko-KR"/>
              <a:t>S</a:t>
            </a:r>
            <a:r>
              <a:rPr lang="en-US" altLang="ko-KR" baseline="-25000"/>
              <a:t>1</a:t>
            </a:r>
          </a:p>
        </p:txBody>
      </p:sp>
      <p:sp>
        <p:nvSpPr>
          <p:cNvPr id="110" name="Line 292"/>
          <p:cNvSpPr>
            <a:spLocks noChangeShapeType="1"/>
          </p:cNvSpPr>
          <p:nvPr/>
        </p:nvSpPr>
        <p:spPr bwMode="auto">
          <a:xfrm flipV="1">
            <a:off x="8602663" y="5729288"/>
            <a:ext cx="0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11" name="Text Box 293"/>
          <p:cNvSpPr txBox="1">
            <a:spLocks noChangeArrowheads="1"/>
          </p:cNvSpPr>
          <p:nvPr/>
        </p:nvSpPr>
        <p:spPr bwMode="auto">
          <a:xfrm>
            <a:off x="8459788" y="6089650"/>
            <a:ext cx="34290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r>
              <a:rPr lang="en-US" altLang="ko-KR"/>
              <a:t>S</a:t>
            </a:r>
            <a:r>
              <a:rPr lang="en-US" altLang="ko-KR" baseline="-25000"/>
              <a:t>2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0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31"/>
    </mc:Choice>
    <mc:Fallback>
      <p:transition spd="slow" advTm="64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en-US" altLang="ko-KR" sz="3200" kern="0" dirty="0">
                <a:latin typeface="Arial"/>
                <a:ea typeface="굴림"/>
              </a:rPr>
              <a:t>COMMON  BUS  SYSTEM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 bwMode="auto">
          <a:xfrm>
            <a:off x="468313" y="1052513"/>
            <a:ext cx="7656512" cy="5329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Three control lines, S</a:t>
            </a:r>
            <a:r>
              <a:rPr kumimoji="1" lang="en-US" altLang="ko-KR" sz="2000" b="1" i="0" u="none" strike="noStrike" kern="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2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, S</a:t>
            </a:r>
            <a:r>
              <a:rPr kumimoji="1" lang="en-US" altLang="ko-KR" sz="2000" b="1" i="0" u="none" strike="noStrike" kern="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1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, and S</a:t>
            </a:r>
            <a:r>
              <a:rPr kumimoji="1" lang="en-US" altLang="ko-KR" sz="2000" b="1" i="0" u="none" strike="noStrike" kern="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0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 control which register the bus selects as its input</a:t>
            </a: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굴림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Either one of the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registers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 will have its load signal activated, or the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memory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 will have its read signal activated</a:t>
            </a:r>
          </a:p>
          <a:p>
            <a:pPr marL="685800" marR="0" lvl="1" indent="-22860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</a:rPr>
              <a:t>Will determine where the data from the bus gets loaded</a:t>
            </a: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The 12-bit registers,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AR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 and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PC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, have 0’s loaded onto the bus in the high order 4 bit positions</a:t>
            </a: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When the 8-bit register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OUTR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굴림"/>
                <a:cs typeface="+mn-cs"/>
              </a:rPr>
              <a:t> is loaded from the bus, the data comes from the low order 8 bits on the bus</a:t>
            </a: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3160960" y="2043113"/>
            <a:ext cx="1779588" cy="162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1028700" indent="-4572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600200" indent="-4572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2171700" indent="-4572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743200" indent="-4572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3200400" indent="-4572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3657600" indent="-4572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4114800" indent="-4572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4572000" indent="-4572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   0   0	x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   0   1	AR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   1   0	PC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   1   1	DR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   0   0	AC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   0   1	IR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   1   0	TR</a:t>
            </a:r>
          </a:p>
          <a:p>
            <a:pPr marL="457200" marR="0" lvl="0" indent="-45720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   1   1	Memory</a:t>
            </a: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3108573" y="1811338"/>
            <a:ext cx="1808162" cy="28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S</a:t>
            </a:r>
            <a:r>
              <a:rPr kumimoji="1" lang="en-US" altLang="ko-KR" sz="1400" b="1" i="0" u="none" strike="noStrike" kern="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2</a:t>
            </a: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S</a:t>
            </a:r>
            <a:r>
              <a:rPr kumimoji="1" lang="en-US" altLang="ko-KR" sz="1400" b="1" i="0" u="none" strike="noStrike" kern="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</a:t>
            </a: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 S</a:t>
            </a:r>
            <a:r>
              <a:rPr kumimoji="1" lang="en-US" altLang="ko-KR" sz="1400" b="1" i="0" u="none" strike="noStrike" kern="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 	</a:t>
            </a:r>
            <a:r>
              <a:rPr kumimoji="1" lang="en-US" altLang="ko-KR" sz="14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Register</a:t>
            </a:r>
            <a:endParaRPr kumimoji="1" lang="en-US" altLang="ko-KR" sz="1400" b="1" i="0" u="none" strike="noStrike" kern="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5" name="Line 13"/>
          <p:cNvSpPr>
            <a:spLocks noChangeShapeType="1"/>
          </p:cNvSpPr>
          <p:nvPr/>
        </p:nvSpPr>
        <p:spPr bwMode="auto">
          <a:xfrm>
            <a:off x="2945060" y="2081213"/>
            <a:ext cx="2058988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>
            <a:off x="3972173" y="1811338"/>
            <a:ext cx="0" cy="1854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2935535" y="1809750"/>
            <a:ext cx="2066925" cy="18573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653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129"/>
    </mc:Choice>
    <mc:Fallback>
      <p:transition spd="slow" advTm="251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2194756" y="2852936"/>
            <a:ext cx="4449688" cy="8382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en-US" sz="4400" dirty="0">
                <a:solidFill>
                  <a:srgbClr val="C00000"/>
                </a:solidFill>
                <a:latin typeface="Calibri" pitchFamily="34" charset="0"/>
                <a:cs typeface="B Titr" pitchFamily="2" charset="-78"/>
              </a:rPr>
              <a:t>to be continued</a:t>
            </a:r>
            <a:endParaRPr lang="en-US" altLang="en-US" sz="4400" dirty="0" smtClean="0">
              <a:solidFill>
                <a:srgbClr val="C00000"/>
              </a:solidFill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82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56"/>
    </mc:Choice>
    <mc:Fallback>
      <p:transition spd="slow" advTm="59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 smtClean="0">
                <a:latin typeface="Calibri" pitchFamily="34" charset="0"/>
                <a:cs typeface="B Titr" pitchFamily="2" charset="-78"/>
              </a:rPr>
              <a:t>Outlines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38723C1C-1A45-479C-A2C6-37C8B881A002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477350" y="1047749"/>
            <a:ext cx="5208587" cy="521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defTabSz="7620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ko-KR" sz="2000" dirty="0"/>
              <a:t>• Instruction Codes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Computer Registers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Computer Instructions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Timing and Control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Instruction Cycle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Memory Reference Instructions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Input-Output and Interrupt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Complete Computer Description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Design of Basic Computer</a:t>
            </a:r>
          </a:p>
          <a:p>
            <a:pPr>
              <a:lnSpc>
                <a:spcPct val="85000"/>
              </a:lnSpc>
            </a:pPr>
            <a:endParaRPr lang="en-US" altLang="ko-KR" sz="2000" dirty="0"/>
          </a:p>
          <a:p>
            <a:pPr>
              <a:lnSpc>
                <a:spcPct val="85000"/>
              </a:lnSpc>
            </a:pPr>
            <a:r>
              <a:rPr lang="en-US" altLang="ko-KR" sz="2000" dirty="0"/>
              <a:t>• Design of Accumulator Logic</a:t>
            </a:r>
          </a:p>
          <a:p>
            <a:pPr latinLnBrk="1">
              <a:lnSpc>
                <a:spcPct val="80000"/>
              </a:lnSpc>
            </a:pPr>
            <a:endParaRPr lang="en-US" altLang="ko-KR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534"/>
    </mc:Choice>
    <mc:Fallback>
      <p:transition spd="slow" advTm="157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INTRODUCTION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CB187FE6-2FF6-40BA-A5E5-8463FD429CC0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14325" y="1009650"/>
            <a:ext cx="8229600" cy="527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Every different processor type has its own design (different registers, buses, </a:t>
            </a:r>
            <a:r>
              <a:rPr kumimoji="1" lang="en-US" altLang="ko-KR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microoperations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, machine instructions, </a:t>
            </a:r>
            <a:r>
              <a:rPr kumimoji="1" lang="en-US" altLang="ko-KR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etc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Modern processor is a very complex device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It contains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Many registers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Multiple arithmetic units, for both integer and floating point calculations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The ability to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pipeline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several consecutive instructions to speed execution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Etc.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138"/>
    </mc:Choice>
    <mc:Fallback>
      <p:transition spd="slow" advTm="479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INTRODUCTION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CB187FE6-2FF6-40BA-A5E5-8463FD429CC0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14325" y="1009650"/>
            <a:ext cx="8229600" cy="527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However, to understand how processors work, we will start with a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simplified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processor model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This is similar to what real processors were like ~25 years ago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M. Morris Mano introduces a simple processor model he calls 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Basic Computer</a:t>
            </a: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We will use this to introduce processor organization and the relationship of the RTL model to the higher level computer processor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1022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522"/>
    </mc:Choice>
    <mc:Fallback>
      <p:transition spd="slow" advTm="163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THE BASIC COMPUTER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543EF8C3-4DB9-4EA2-B8CD-F2B7E885B753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8676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76225" y="1533525"/>
            <a:ext cx="8229600" cy="198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Basic Computer has two components, a processor and memory</a:t>
            </a: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memory has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4096 words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 it</a:t>
            </a:r>
          </a:p>
          <a:p>
            <a:pPr marL="685800" marR="0" lvl="1" indent="-22860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4096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= 2</a:t>
            </a:r>
            <a:r>
              <a:rPr kumimoji="1" lang="en-US" altLang="ko-KR" sz="16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12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, so it takes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12 bits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to select a word in memory</a:t>
            </a:r>
          </a:p>
          <a:p>
            <a:pPr marL="285750" marR="0" lvl="0" indent="-285750" algn="l" defTabSz="762000" rtl="0" eaLnBrk="0" fontAlgn="base" latinLnBrk="0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Each word is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16 bits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long</a:t>
            </a: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5219700" y="3789363"/>
            <a:ext cx="638175" cy="5143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6443663" y="3789363"/>
            <a:ext cx="792162" cy="2374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5233988" y="3422650"/>
            <a:ext cx="611187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CPU</a:t>
            </a:r>
          </a:p>
        </p:txBody>
      </p:sp>
      <p:sp>
        <p:nvSpPr>
          <p:cNvPr id="24" name="Text Box 7"/>
          <p:cNvSpPr txBox="1">
            <a:spLocks noChangeArrowheads="1"/>
          </p:cNvSpPr>
          <p:nvPr/>
        </p:nvSpPr>
        <p:spPr bwMode="auto">
          <a:xfrm>
            <a:off x="6567488" y="3419475"/>
            <a:ext cx="646112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RAM</a:t>
            </a:r>
          </a:p>
        </p:txBody>
      </p:sp>
      <p:sp>
        <p:nvSpPr>
          <p:cNvPr id="25" name="Text Box 8"/>
          <p:cNvSpPr txBox="1">
            <a:spLocks noChangeArrowheads="1"/>
          </p:cNvSpPr>
          <p:nvPr/>
        </p:nvSpPr>
        <p:spPr bwMode="auto">
          <a:xfrm>
            <a:off x="7216775" y="3679825"/>
            <a:ext cx="268288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26" name="Text Box 9"/>
          <p:cNvSpPr txBox="1">
            <a:spLocks noChangeArrowheads="1"/>
          </p:cNvSpPr>
          <p:nvPr/>
        </p:nvSpPr>
        <p:spPr bwMode="auto">
          <a:xfrm>
            <a:off x="7216775" y="5949950"/>
            <a:ext cx="52070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4095</a:t>
            </a:r>
          </a:p>
        </p:txBody>
      </p:sp>
      <p:sp>
        <p:nvSpPr>
          <p:cNvPr id="27" name="Line 10"/>
          <p:cNvSpPr>
            <a:spLocks noChangeShapeType="1"/>
          </p:cNvSpPr>
          <p:nvPr/>
        </p:nvSpPr>
        <p:spPr bwMode="auto">
          <a:xfrm>
            <a:off x="6443663" y="5281613"/>
            <a:ext cx="79216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8" name="Line 11"/>
          <p:cNvSpPr>
            <a:spLocks noChangeShapeType="1"/>
          </p:cNvSpPr>
          <p:nvPr/>
        </p:nvSpPr>
        <p:spPr bwMode="auto">
          <a:xfrm>
            <a:off x="6443663" y="5445125"/>
            <a:ext cx="79216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2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</a:endParaRPr>
          </a:p>
        </p:txBody>
      </p:sp>
      <p:sp>
        <p:nvSpPr>
          <p:cNvPr id="29" name="Text Box 12"/>
          <p:cNvSpPr txBox="1">
            <a:spLocks noChangeArrowheads="1"/>
          </p:cNvSpPr>
          <p:nvPr/>
        </p:nvSpPr>
        <p:spPr bwMode="auto">
          <a:xfrm>
            <a:off x="7019925" y="5229225"/>
            <a:ext cx="268288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0</a:t>
            </a:r>
          </a:p>
        </p:txBody>
      </p:sp>
      <p:sp>
        <p:nvSpPr>
          <p:cNvPr id="30" name="Text Box 13"/>
          <p:cNvSpPr txBox="1">
            <a:spLocks noChangeArrowheads="1"/>
          </p:cNvSpPr>
          <p:nvPr/>
        </p:nvSpPr>
        <p:spPr bwMode="auto">
          <a:xfrm>
            <a:off x="6372225" y="5229225"/>
            <a:ext cx="352425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rPr>
              <a:t>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278"/>
    </mc:Choice>
    <mc:Fallback>
      <p:transition spd="slow" advTm="384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1" grpId="0" animBg="1"/>
      <p:bldP spid="22" grpId="0" animBg="1"/>
      <p:bldP spid="23" grpId="0"/>
      <p:bldP spid="24" grpId="0"/>
      <p:bldP spid="25" grpId="0"/>
      <p:bldP spid="26" grpId="0"/>
      <p:bldP spid="27" grpId="0" animBg="1"/>
      <p:bldP spid="28" grpId="0" animBg="1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INSTRUCTIONS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37"/>
          <p:cNvSpPr txBox="1">
            <a:spLocks noChangeArrowheads="1"/>
          </p:cNvSpPr>
          <p:nvPr/>
        </p:nvSpPr>
        <p:spPr bwMode="auto">
          <a:xfrm>
            <a:off x="683568" y="1124744"/>
            <a:ext cx="7677150" cy="493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Program</a:t>
            </a:r>
          </a:p>
          <a:p>
            <a:pPr marL="685800" marR="0" lvl="1" indent="-22860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sequence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of (machine)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instructions 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(Machine) Instruction</a:t>
            </a:r>
          </a:p>
          <a:p>
            <a:pPr marL="685800" marR="0" lvl="1" indent="-22860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 group of bits that tell the computer to </a:t>
            </a:r>
            <a:r>
              <a:rPr kumimoji="1" lang="en-US" altLang="ko-KR" sz="16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perform a specific operation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(a sequence of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micro-operation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) 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instructions of a program, along with any needed data are stored in memory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CPU reads the next instruction from memory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It is placed in an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Instruction Register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IR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Control circuitry in control unit then translates the instruction into the sequence of </a:t>
            </a:r>
            <a:r>
              <a:rPr kumimoji="1" lang="en-US" altLang="ko-KR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microoperations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necessary to implement it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1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612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959"/>
    </mc:Choice>
    <mc:Fallback>
      <p:transition spd="slow" advTm="286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INSTRUCTION FORMAT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23" name="Rectangle 4"/>
          <p:cNvSpPr txBox="1">
            <a:spLocks noChangeArrowheads="1"/>
          </p:cNvSpPr>
          <p:nvPr/>
        </p:nvSpPr>
        <p:spPr bwMode="auto">
          <a:xfrm>
            <a:off x="323528" y="983083"/>
            <a:ext cx="7677150" cy="492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A computer instruction is often divided into two parts</a:t>
            </a:r>
          </a:p>
          <a:p>
            <a:pPr marL="685800" marR="0" lvl="1" indent="-22860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An </a:t>
            </a:r>
            <a:r>
              <a:rPr kumimoji="1" lang="en-US" altLang="ko-KR" sz="1600" b="1" i="1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opcode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(Operation Code) that specifies the operation for that instruction</a:t>
            </a:r>
          </a:p>
          <a:p>
            <a:pPr marL="685800" marR="0" lvl="1" indent="-22860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An </a:t>
            </a:r>
            <a:r>
              <a:rPr kumimoji="1" lang="en-US" altLang="ko-KR" sz="1600" b="1" i="1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address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that specifies the registers and/or locations in memory to use for that operation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 the Basic Computer, since the memory contains 4096 (= 2</a:t>
            </a:r>
            <a:r>
              <a:rPr kumimoji="1" lang="en-US" altLang="ko-KR" sz="20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12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 words, we needs 12 bit to specify which memory address this instruction will use 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 the Basic Computer,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bit 15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of the instruction specifies 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addressing mode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(0: direct addressing, 1: indirect addressing)</a:t>
            </a:r>
          </a:p>
          <a:p>
            <a:pPr marL="285750" marR="0" lvl="0" indent="-285750" algn="l" defTabSz="7620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Since the memory words, and hence </a:t>
            </a:r>
            <a:b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</a:b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instructions, are 16 bits long, </a:t>
            </a:r>
            <a:b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</a:b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that leaves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3 bits 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for the </a:t>
            </a:r>
            <a:b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</a:b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instruction’s </a:t>
            </a:r>
            <a:r>
              <a:rPr kumimoji="1" lang="en-US" altLang="ko-KR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opcode</a:t>
            </a: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4" name="Group 20"/>
          <p:cNvGrpSpPr>
            <a:grpSpLocks/>
          </p:cNvGrpSpPr>
          <p:nvPr/>
        </p:nvGrpSpPr>
        <p:grpSpPr bwMode="auto">
          <a:xfrm>
            <a:off x="6106864" y="4725144"/>
            <a:ext cx="2644775" cy="1474787"/>
            <a:chOff x="1368" y="3165"/>
            <a:chExt cx="1666" cy="929"/>
          </a:xfrm>
        </p:grpSpPr>
        <p:sp>
          <p:nvSpPr>
            <p:cNvPr id="25" name="Rectangle 5"/>
            <p:cNvSpPr>
              <a:spLocks noChangeArrowheads="1"/>
            </p:cNvSpPr>
            <p:nvPr/>
          </p:nvSpPr>
          <p:spPr bwMode="auto">
            <a:xfrm>
              <a:off x="1433" y="3549"/>
              <a:ext cx="1568" cy="151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26" name="Rectangle 6"/>
            <p:cNvSpPr>
              <a:spLocks noChangeArrowheads="1"/>
            </p:cNvSpPr>
            <p:nvPr/>
          </p:nvSpPr>
          <p:spPr bwMode="auto">
            <a:xfrm>
              <a:off x="1527" y="3543"/>
              <a:ext cx="534" cy="1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Opcode</a:t>
              </a:r>
            </a:p>
          </p:txBody>
        </p:sp>
        <p:sp>
          <p:nvSpPr>
            <p:cNvPr id="27" name="Rectangle 7"/>
            <p:cNvSpPr>
              <a:spLocks noChangeArrowheads="1"/>
            </p:cNvSpPr>
            <p:nvPr/>
          </p:nvSpPr>
          <p:spPr bwMode="auto">
            <a:xfrm>
              <a:off x="2181" y="3546"/>
              <a:ext cx="50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Address</a:t>
              </a:r>
            </a:p>
          </p:txBody>
        </p:sp>
        <p:sp>
          <p:nvSpPr>
            <p:cNvPr id="28" name="Rectangle 8"/>
            <p:cNvSpPr>
              <a:spLocks noChangeArrowheads="1"/>
            </p:cNvSpPr>
            <p:nvPr/>
          </p:nvSpPr>
          <p:spPr bwMode="auto">
            <a:xfrm>
              <a:off x="1627" y="3165"/>
              <a:ext cx="1258" cy="1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Instruction Format</a:t>
              </a:r>
            </a:p>
          </p:txBody>
        </p:sp>
        <p:sp>
          <p:nvSpPr>
            <p:cNvPr id="29" name="Line 9"/>
            <p:cNvSpPr>
              <a:spLocks noChangeShapeType="1"/>
            </p:cNvSpPr>
            <p:nvPr/>
          </p:nvSpPr>
          <p:spPr bwMode="auto">
            <a:xfrm>
              <a:off x="2058" y="3549"/>
              <a:ext cx="0" cy="14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30" name="Rectangle 10"/>
            <p:cNvSpPr>
              <a:spLocks noChangeArrowheads="1"/>
            </p:cNvSpPr>
            <p:nvPr/>
          </p:nvSpPr>
          <p:spPr bwMode="auto">
            <a:xfrm>
              <a:off x="1368" y="3420"/>
              <a:ext cx="22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15</a:t>
              </a:r>
            </a:p>
          </p:txBody>
        </p:sp>
        <p:sp>
          <p:nvSpPr>
            <p:cNvPr id="31" name="Rectangle 11"/>
            <p:cNvSpPr>
              <a:spLocks noChangeArrowheads="1"/>
            </p:cNvSpPr>
            <p:nvPr/>
          </p:nvSpPr>
          <p:spPr bwMode="auto">
            <a:xfrm>
              <a:off x="1536" y="3420"/>
              <a:ext cx="22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14</a:t>
              </a:r>
            </a:p>
          </p:txBody>
        </p:sp>
        <p:sp>
          <p:nvSpPr>
            <p:cNvPr id="32" name="Rectangle 12"/>
            <p:cNvSpPr>
              <a:spLocks noChangeArrowheads="1"/>
            </p:cNvSpPr>
            <p:nvPr/>
          </p:nvSpPr>
          <p:spPr bwMode="auto">
            <a:xfrm>
              <a:off x="1837" y="3420"/>
              <a:ext cx="22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12</a:t>
              </a:r>
            </a:p>
          </p:txBody>
        </p:sp>
        <p:sp>
          <p:nvSpPr>
            <p:cNvPr id="33" name="Rectangle 13"/>
            <p:cNvSpPr>
              <a:spLocks noChangeArrowheads="1"/>
            </p:cNvSpPr>
            <p:nvPr/>
          </p:nvSpPr>
          <p:spPr bwMode="auto">
            <a:xfrm>
              <a:off x="2865" y="3420"/>
              <a:ext cx="169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0</a:t>
              </a:r>
            </a:p>
          </p:txBody>
        </p:sp>
        <p:sp>
          <p:nvSpPr>
            <p:cNvPr id="34" name="Rectangle 14"/>
            <p:cNvSpPr>
              <a:spLocks noChangeArrowheads="1"/>
            </p:cNvSpPr>
            <p:nvPr/>
          </p:nvSpPr>
          <p:spPr bwMode="auto">
            <a:xfrm>
              <a:off x="1421" y="3553"/>
              <a:ext cx="14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I</a:t>
              </a:r>
            </a:p>
          </p:txBody>
        </p:sp>
        <p:sp>
          <p:nvSpPr>
            <p:cNvPr id="35" name="Line 15"/>
            <p:cNvSpPr>
              <a:spLocks noChangeShapeType="1"/>
            </p:cNvSpPr>
            <p:nvPr/>
          </p:nvSpPr>
          <p:spPr bwMode="auto">
            <a:xfrm>
              <a:off x="1552" y="3549"/>
              <a:ext cx="0" cy="15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36" name="Rectangle 16"/>
            <p:cNvSpPr>
              <a:spLocks noChangeArrowheads="1"/>
            </p:cNvSpPr>
            <p:nvPr/>
          </p:nvSpPr>
          <p:spPr bwMode="auto">
            <a:xfrm>
              <a:off x="1989" y="3420"/>
              <a:ext cx="222" cy="1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11</a:t>
              </a:r>
            </a:p>
          </p:txBody>
        </p:sp>
        <p:sp>
          <p:nvSpPr>
            <p:cNvPr id="37" name="Text Box 18"/>
            <p:cNvSpPr txBox="1">
              <a:spLocks noChangeArrowheads="1"/>
            </p:cNvSpPr>
            <p:nvPr/>
          </p:nvSpPr>
          <p:spPr bwMode="auto">
            <a:xfrm>
              <a:off x="1376" y="3828"/>
              <a:ext cx="671" cy="2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Addressing 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mode</a:t>
              </a:r>
            </a:p>
          </p:txBody>
        </p:sp>
        <p:sp>
          <p:nvSpPr>
            <p:cNvPr id="38" name="Line 19"/>
            <p:cNvSpPr>
              <a:spLocks noChangeShapeType="1"/>
            </p:cNvSpPr>
            <p:nvPr/>
          </p:nvSpPr>
          <p:spPr bwMode="auto">
            <a:xfrm flipH="1" flipV="1">
              <a:off x="1494" y="3708"/>
              <a:ext cx="72" cy="11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341"/>
    </mc:Choice>
    <mc:Fallback>
      <p:transition spd="slow" advTm="527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ADDRESSING MODES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68" name="Rectangle 4"/>
          <p:cNvSpPr txBox="1">
            <a:spLocks noChangeArrowheads="1"/>
          </p:cNvSpPr>
          <p:nvPr/>
        </p:nvSpPr>
        <p:spPr bwMode="auto">
          <a:xfrm>
            <a:off x="276225" y="1052735"/>
            <a:ext cx="8639175" cy="561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address field of an instruction can represent either</a:t>
            </a: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Direct address</a:t>
            </a: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: the address in memory of the data to use (the address of the operand), or</a:t>
            </a: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</a:rPr>
              <a:t>Indirect address</a:t>
            </a: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: the address in memory of the address in memory of the data to use </a:t>
            </a: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lang="en-US" altLang="ko-KR" sz="1400" kern="0" dirty="0">
              <a:solidFill>
                <a:srgbClr val="000000"/>
              </a:solidFill>
              <a:latin typeface="Arial"/>
            </a:endParaRP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endParaRPr kumimoji="1" lang="en-US" altLang="ko-KR" sz="14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rPr>
              <a:t>Effective Address (EA)</a:t>
            </a:r>
          </a:p>
          <a:p>
            <a:pPr marL="685800" marR="0" lvl="1" indent="-228600" algn="l" defTabSz="7620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The address that can be directly used without modification to access an operand for a computation-type instruction, or as the target address for a branch-type instruction</a:t>
            </a:r>
          </a:p>
        </p:txBody>
      </p:sp>
      <p:grpSp>
        <p:nvGrpSpPr>
          <p:cNvPr id="69" name="Group 80"/>
          <p:cNvGrpSpPr>
            <a:grpSpLocks/>
          </p:cNvGrpSpPr>
          <p:nvPr/>
        </p:nvGrpSpPr>
        <p:grpSpPr bwMode="auto">
          <a:xfrm>
            <a:off x="3394075" y="2020888"/>
            <a:ext cx="5083175" cy="3398837"/>
            <a:chOff x="830" y="1165"/>
            <a:chExt cx="3202" cy="2141"/>
          </a:xfrm>
        </p:grpSpPr>
        <p:sp>
          <p:nvSpPr>
            <p:cNvPr id="70" name="Line 20"/>
            <p:cNvSpPr>
              <a:spLocks noChangeShapeType="1"/>
            </p:cNvSpPr>
            <p:nvPr/>
          </p:nvSpPr>
          <p:spPr bwMode="auto">
            <a:xfrm>
              <a:off x="1118" y="1521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71" name="Rectangle 21"/>
            <p:cNvSpPr>
              <a:spLocks noChangeArrowheads="1"/>
            </p:cNvSpPr>
            <p:nvPr/>
          </p:nvSpPr>
          <p:spPr bwMode="auto">
            <a:xfrm>
              <a:off x="1100" y="1384"/>
              <a:ext cx="16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0</a:t>
              </a:r>
            </a:p>
          </p:txBody>
        </p:sp>
        <p:sp>
          <p:nvSpPr>
            <p:cNvPr id="72" name="Line 22"/>
            <p:cNvSpPr>
              <a:spLocks noChangeShapeType="1"/>
            </p:cNvSpPr>
            <p:nvPr/>
          </p:nvSpPr>
          <p:spPr bwMode="auto">
            <a:xfrm>
              <a:off x="1249" y="1416"/>
              <a:ext cx="0" cy="11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73" name="Rectangle 23"/>
            <p:cNvSpPr>
              <a:spLocks noChangeArrowheads="1"/>
            </p:cNvSpPr>
            <p:nvPr/>
          </p:nvSpPr>
          <p:spPr bwMode="auto">
            <a:xfrm>
              <a:off x="1236" y="1384"/>
              <a:ext cx="321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ADD</a:t>
              </a:r>
            </a:p>
          </p:txBody>
        </p:sp>
        <p:sp>
          <p:nvSpPr>
            <p:cNvPr id="74" name="Rectangle 24"/>
            <p:cNvSpPr>
              <a:spLocks noChangeArrowheads="1"/>
            </p:cNvSpPr>
            <p:nvPr/>
          </p:nvSpPr>
          <p:spPr bwMode="auto">
            <a:xfrm>
              <a:off x="1778" y="1390"/>
              <a:ext cx="27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457</a:t>
              </a:r>
            </a:p>
          </p:txBody>
        </p:sp>
        <p:sp>
          <p:nvSpPr>
            <p:cNvPr id="75" name="Line 25"/>
            <p:cNvSpPr>
              <a:spLocks noChangeShapeType="1"/>
            </p:cNvSpPr>
            <p:nvPr/>
          </p:nvSpPr>
          <p:spPr bwMode="auto">
            <a:xfrm>
              <a:off x="1568" y="1416"/>
              <a:ext cx="0" cy="10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76" name="Rectangle 26"/>
            <p:cNvSpPr>
              <a:spLocks noChangeArrowheads="1"/>
            </p:cNvSpPr>
            <p:nvPr/>
          </p:nvSpPr>
          <p:spPr bwMode="auto">
            <a:xfrm>
              <a:off x="870" y="1414"/>
              <a:ext cx="220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22</a:t>
              </a:r>
            </a:p>
          </p:txBody>
        </p:sp>
        <p:sp>
          <p:nvSpPr>
            <p:cNvPr id="77" name="Line 27"/>
            <p:cNvSpPr>
              <a:spLocks noChangeShapeType="1"/>
            </p:cNvSpPr>
            <p:nvPr/>
          </p:nvSpPr>
          <p:spPr bwMode="auto">
            <a:xfrm>
              <a:off x="1118" y="1957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78" name="Line 28"/>
            <p:cNvSpPr>
              <a:spLocks noChangeShapeType="1"/>
            </p:cNvSpPr>
            <p:nvPr/>
          </p:nvSpPr>
          <p:spPr bwMode="auto">
            <a:xfrm>
              <a:off x="1118" y="2065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79" name="Rectangle 29"/>
            <p:cNvSpPr>
              <a:spLocks noChangeArrowheads="1"/>
            </p:cNvSpPr>
            <p:nvPr/>
          </p:nvSpPr>
          <p:spPr bwMode="auto">
            <a:xfrm>
              <a:off x="1367" y="1934"/>
              <a:ext cx="509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Operand</a:t>
              </a:r>
            </a:p>
          </p:txBody>
        </p:sp>
        <p:sp>
          <p:nvSpPr>
            <p:cNvPr id="80" name="Rectangle 30"/>
            <p:cNvSpPr>
              <a:spLocks noChangeArrowheads="1"/>
            </p:cNvSpPr>
            <p:nvPr/>
          </p:nvSpPr>
          <p:spPr bwMode="auto">
            <a:xfrm>
              <a:off x="830" y="1958"/>
              <a:ext cx="27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457</a:t>
              </a:r>
            </a:p>
          </p:txBody>
        </p:sp>
        <p:grpSp>
          <p:nvGrpSpPr>
            <p:cNvPr id="81" name="Group 31"/>
            <p:cNvGrpSpPr>
              <a:grpSpLocks/>
            </p:cNvGrpSpPr>
            <p:nvPr/>
          </p:nvGrpSpPr>
          <p:grpSpPr bwMode="auto">
            <a:xfrm>
              <a:off x="1118" y="2472"/>
              <a:ext cx="1115" cy="57"/>
              <a:chOff x="937" y="3785"/>
              <a:chExt cx="1119" cy="71"/>
            </a:xfrm>
          </p:grpSpPr>
          <p:sp>
            <p:nvSpPr>
              <p:cNvPr id="126" name="Arc 32"/>
              <p:cNvSpPr>
                <a:spLocks/>
              </p:cNvSpPr>
              <p:nvPr/>
            </p:nvSpPr>
            <p:spPr bwMode="auto">
              <a:xfrm>
                <a:off x="937" y="3785"/>
                <a:ext cx="312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0" y="21599"/>
                    </a:moveTo>
                    <a:cubicBezTo>
                      <a:pt x="0" y="9697"/>
                      <a:pt x="9628" y="38"/>
                      <a:pt x="21531" y="0"/>
                    </a:cubicBezTo>
                  </a:path>
                  <a:path w="21600" h="21600" stroke="0" extrusionOk="0">
                    <a:moveTo>
                      <a:pt x="0" y="21599"/>
                    </a:moveTo>
                    <a:cubicBezTo>
                      <a:pt x="0" y="9697"/>
                      <a:pt x="9628" y="38"/>
                      <a:pt x="21531" y="0"/>
                    </a:cubicBezTo>
                    <a:lnTo>
                      <a:pt x="21600" y="21600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7" name="Arc 33"/>
              <p:cNvSpPr>
                <a:spLocks/>
              </p:cNvSpPr>
              <p:nvPr/>
            </p:nvSpPr>
            <p:spPr bwMode="auto">
              <a:xfrm>
                <a:off x="1247" y="3785"/>
                <a:ext cx="265" cy="36"/>
              </a:xfrm>
              <a:custGeom>
                <a:avLst/>
                <a:gdLst>
                  <a:gd name="T0" fmla="*/ 0 w 21682"/>
                  <a:gd name="T1" fmla="*/ 0 h 21600"/>
                  <a:gd name="T2" fmla="*/ 0 w 21682"/>
                  <a:gd name="T3" fmla="*/ 0 h 21600"/>
                  <a:gd name="T4" fmla="*/ 0 w 21682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82" h="21600" fill="none" extrusionOk="0">
                    <a:moveTo>
                      <a:pt x="0" y="0"/>
                    </a:moveTo>
                    <a:cubicBezTo>
                      <a:pt x="27" y="0"/>
                      <a:pt x="54" y="-1"/>
                      <a:pt x="82" y="0"/>
                    </a:cubicBezTo>
                    <a:cubicBezTo>
                      <a:pt x="12011" y="0"/>
                      <a:pt x="21682" y="9670"/>
                      <a:pt x="21682" y="21600"/>
                    </a:cubicBezTo>
                  </a:path>
                  <a:path w="21682" h="21600" stroke="0" extrusionOk="0">
                    <a:moveTo>
                      <a:pt x="0" y="0"/>
                    </a:moveTo>
                    <a:cubicBezTo>
                      <a:pt x="27" y="0"/>
                      <a:pt x="54" y="-1"/>
                      <a:pt x="82" y="0"/>
                    </a:cubicBezTo>
                    <a:cubicBezTo>
                      <a:pt x="12011" y="0"/>
                      <a:pt x="21682" y="9670"/>
                      <a:pt x="21682" y="21600"/>
                    </a:cubicBezTo>
                    <a:lnTo>
                      <a:pt x="82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8" name="Arc 34"/>
              <p:cNvSpPr>
                <a:spLocks/>
              </p:cNvSpPr>
              <p:nvPr/>
            </p:nvSpPr>
            <p:spPr bwMode="auto">
              <a:xfrm>
                <a:off x="1529" y="3820"/>
                <a:ext cx="264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21600" y="21600"/>
                    </a:moveTo>
                    <a:cubicBezTo>
                      <a:pt x="9670" y="21600"/>
                      <a:pt x="0" y="11929"/>
                      <a:pt x="0" y="0"/>
                    </a:cubicBezTo>
                  </a:path>
                  <a:path w="21600" h="21600" stroke="0" extrusionOk="0">
                    <a:moveTo>
                      <a:pt x="21600" y="21600"/>
                    </a:move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21600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9" name="Arc 35"/>
              <p:cNvSpPr>
                <a:spLocks/>
              </p:cNvSpPr>
              <p:nvPr/>
            </p:nvSpPr>
            <p:spPr bwMode="auto">
              <a:xfrm>
                <a:off x="1792" y="3820"/>
                <a:ext cx="264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21600" y="0"/>
                    </a:moveTo>
                    <a:cubicBezTo>
                      <a:pt x="21600" y="11929"/>
                      <a:pt x="11929" y="21599"/>
                      <a:pt x="0" y="21600"/>
                    </a:cubicBezTo>
                  </a:path>
                  <a:path w="21600" h="21600" stroke="0" extrusionOk="0">
                    <a:moveTo>
                      <a:pt x="21600" y="0"/>
                    </a:moveTo>
                    <a:cubicBezTo>
                      <a:pt x="21600" y="11929"/>
                      <a:pt x="11929" y="21599"/>
                      <a:pt x="0" y="21600"/>
                    </a:cubicBez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</p:grpSp>
        <p:sp>
          <p:nvSpPr>
            <p:cNvPr id="82" name="Line 36"/>
            <p:cNvSpPr>
              <a:spLocks noChangeShapeType="1"/>
            </p:cNvSpPr>
            <p:nvPr/>
          </p:nvSpPr>
          <p:spPr bwMode="auto">
            <a:xfrm>
              <a:off x="1113" y="1416"/>
              <a:ext cx="0" cy="1074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83" name="Freeform 37"/>
            <p:cNvSpPr>
              <a:spLocks/>
            </p:cNvSpPr>
            <p:nvPr/>
          </p:nvSpPr>
          <p:spPr bwMode="auto">
            <a:xfrm>
              <a:off x="1110" y="1409"/>
              <a:ext cx="1131" cy="1089"/>
            </a:xfrm>
            <a:custGeom>
              <a:avLst/>
              <a:gdLst>
                <a:gd name="T0" fmla="*/ 0 w 1137"/>
                <a:gd name="T1" fmla="*/ 0 h 1361"/>
                <a:gd name="T2" fmla="*/ 1094 w 1137"/>
                <a:gd name="T3" fmla="*/ 0 h 1361"/>
                <a:gd name="T4" fmla="*/ 1094 w 1137"/>
                <a:gd name="T5" fmla="*/ 286 h 136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37" h="1361">
                  <a:moveTo>
                    <a:pt x="0" y="0"/>
                  </a:moveTo>
                  <a:lnTo>
                    <a:pt x="1136" y="0"/>
                  </a:lnTo>
                  <a:lnTo>
                    <a:pt x="1136" y="1360"/>
                  </a:lnTo>
                </a:path>
              </a:pathLst>
            </a:custGeom>
            <a:noFill/>
            <a:ln w="254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84" name="Line 38"/>
            <p:cNvSpPr>
              <a:spLocks noChangeShapeType="1"/>
            </p:cNvSpPr>
            <p:nvPr/>
          </p:nvSpPr>
          <p:spPr bwMode="auto">
            <a:xfrm>
              <a:off x="2838" y="1521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85" name="Rectangle 39"/>
            <p:cNvSpPr>
              <a:spLocks noChangeArrowheads="1"/>
            </p:cNvSpPr>
            <p:nvPr/>
          </p:nvSpPr>
          <p:spPr bwMode="auto">
            <a:xfrm>
              <a:off x="2812" y="1384"/>
              <a:ext cx="167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</a:t>
              </a:r>
            </a:p>
          </p:txBody>
        </p:sp>
        <p:sp>
          <p:nvSpPr>
            <p:cNvPr id="86" name="Line 40"/>
            <p:cNvSpPr>
              <a:spLocks noChangeShapeType="1"/>
            </p:cNvSpPr>
            <p:nvPr/>
          </p:nvSpPr>
          <p:spPr bwMode="auto">
            <a:xfrm>
              <a:off x="2969" y="1404"/>
              <a:ext cx="0" cy="11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87" name="Rectangle 41"/>
            <p:cNvSpPr>
              <a:spLocks noChangeArrowheads="1"/>
            </p:cNvSpPr>
            <p:nvPr/>
          </p:nvSpPr>
          <p:spPr bwMode="auto">
            <a:xfrm>
              <a:off x="2948" y="1384"/>
              <a:ext cx="321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ADD</a:t>
              </a:r>
            </a:p>
          </p:txBody>
        </p:sp>
        <p:sp>
          <p:nvSpPr>
            <p:cNvPr id="88" name="Rectangle 42"/>
            <p:cNvSpPr>
              <a:spLocks noChangeArrowheads="1"/>
            </p:cNvSpPr>
            <p:nvPr/>
          </p:nvSpPr>
          <p:spPr bwMode="auto">
            <a:xfrm>
              <a:off x="3490" y="1390"/>
              <a:ext cx="27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300</a:t>
              </a:r>
            </a:p>
          </p:txBody>
        </p:sp>
        <p:sp>
          <p:nvSpPr>
            <p:cNvPr id="89" name="Line 43"/>
            <p:cNvSpPr>
              <a:spLocks noChangeShapeType="1"/>
            </p:cNvSpPr>
            <p:nvPr/>
          </p:nvSpPr>
          <p:spPr bwMode="auto">
            <a:xfrm>
              <a:off x="3280" y="1404"/>
              <a:ext cx="0" cy="114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0" name="Rectangle 44"/>
            <p:cNvSpPr>
              <a:spLocks noChangeArrowheads="1"/>
            </p:cNvSpPr>
            <p:nvPr/>
          </p:nvSpPr>
          <p:spPr bwMode="auto">
            <a:xfrm>
              <a:off x="2600" y="1390"/>
              <a:ext cx="220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35</a:t>
              </a:r>
            </a:p>
          </p:txBody>
        </p:sp>
        <p:sp>
          <p:nvSpPr>
            <p:cNvPr id="91" name="Line 45"/>
            <p:cNvSpPr>
              <a:spLocks noChangeShapeType="1"/>
            </p:cNvSpPr>
            <p:nvPr/>
          </p:nvSpPr>
          <p:spPr bwMode="auto">
            <a:xfrm>
              <a:off x="2838" y="1740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2" name="Line 46"/>
            <p:cNvSpPr>
              <a:spLocks noChangeShapeType="1"/>
            </p:cNvSpPr>
            <p:nvPr/>
          </p:nvSpPr>
          <p:spPr bwMode="auto">
            <a:xfrm>
              <a:off x="2838" y="1848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3" name="Rectangle 47"/>
            <p:cNvSpPr>
              <a:spLocks noChangeArrowheads="1"/>
            </p:cNvSpPr>
            <p:nvPr/>
          </p:nvSpPr>
          <p:spPr bwMode="auto">
            <a:xfrm>
              <a:off x="3219" y="1717"/>
              <a:ext cx="326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1350</a:t>
              </a:r>
            </a:p>
          </p:txBody>
        </p:sp>
        <p:sp>
          <p:nvSpPr>
            <p:cNvPr id="94" name="Rectangle 48"/>
            <p:cNvSpPr>
              <a:spLocks noChangeArrowheads="1"/>
            </p:cNvSpPr>
            <p:nvPr/>
          </p:nvSpPr>
          <p:spPr bwMode="auto">
            <a:xfrm>
              <a:off x="2541" y="1723"/>
              <a:ext cx="273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300</a:t>
              </a:r>
            </a:p>
          </p:txBody>
        </p:sp>
        <p:grpSp>
          <p:nvGrpSpPr>
            <p:cNvPr id="95" name="Group 49"/>
            <p:cNvGrpSpPr>
              <a:grpSpLocks/>
            </p:cNvGrpSpPr>
            <p:nvPr/>
          </p:nvGrpSpPr>
          <p:grpSpPr bwMode="auto">
            <a:xfrm>
              <a:off x="2839" y="2472"/>
              <a:ext cx="1114" cy="57"/>
              <a:chOff x="2665" y="3785"/>
              <a:chExt cx="1119" cy="71"/>
            </a:xfrm>
          </p:grpSpPr>
          <p:sp>
            <p:nvSpPr>
              <p:cNvPr id="122" name="Arc 50"/>
              <p:cNvSpPr>
                <a:spLocks/>
              </p:cNvSpPr>
              <p:nvPr/>
            </p:nvSpPr>
            <p:spPr bwMode="auto">
              <a:xfrm>
                <a:off x="2665" y="3785"/>
                <a:ext cx="308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0" y="21599"/>
                    </a:moveTo>
                    <a:cubicBezTo>
                      <a:pt x="0" y="9697"/>
                      <a:pt x="9628" y="38"/>
                      <a:pt x="21530" y="0"/>
                    </a:cubicBezTo>
                  </a:path>
                  <a:path w="21600" h="21600" stroke="0" extrusionOk="0">
                    <a:moveTo>
                      <a:pt x="0" y="21599"/>
                    </a:moveTo>
                    <a:cubicBezTo>
                      <a:pt x="0" y="9697"/>
                      <a:pt x="9628" y="38"/>
                      <a:pt x="21530" y="0"/>
                    </a:cubicBezTo>
                    <a:lnTo>
                      <a:pt x="21600" y="21600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3" name="Arc 51"/>
              <p:cNvSpPr>
                <a:spLocks/>
              </p:cNvSpPr>
              <p:nvPr/>
            </p:nvSpPr>
            <p:spPr bwMode="auto">
              <a:xfrm>
                <a:off x="2967" y="3785"/>
                <a:ext cx="265" cy="36"/>
              </a:xfrm>
              <a:custGeom>
                <a:avLst/>
                <a:gdLst>
                  <a:gd name="T0" fmla="*/ 0 w 21682"/>
                  <a:gd name="T1" fmla="*/ 0 h 21600"/>
                  <a:gd name="T2" fmla="*/ 0 w 21682"/>
                  <a:gd name="T3" fmla="*/ 0 h 21600"/>
                  <a:gd name="T4" fmla="*/ 0 w 21682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82" h="21600" fill="none" extrusionOk="0">
                    <a:moveTo>
                      <a:pt x="0" y="0"/>
                    </a:moveTo>
                    <a:cubicBezTo>
                      <a:pt x="27" y="0"/>
                      <a:pt x="54" y="-1"/>
                      <a:pt x="82" y="0"/>
                    </a:cubicBezTo>
                    <a:cubicBezTo>
                      <a:pt x="12011" y="0"/>
                      <a:pt x="21682" y="9670"/>
                      <a:pt x="21682" y="21600"/>
                    </a:cubicBezTo>
                  </a:path>
                  <a:path w="21682" h="21600" stroke="0" extrusionOk="0">
                    <a:moveTo>
                      <a:pt x="0" y="0"/>
                    </a:moveTo>
                    <a:cubicBezTo>
                      <a:pt x="27" y="0"/>
                      <a:pt x="54" y="-1"/>
                      <a:pt x="82" y="0"/>
                    </a:cubicBezTo>
                    <a:cubicBezTo>
                      <a:pt x="12011" y="0"/>
                      <a:pt x="21682" y="9670"/>
                      <a:pt x="21682" y="21600"/>
                    </a:cubicBezTo>
                    <a:lnTo>
                      <a:pt x="82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4" name="Arc 52"/>
              <p:cNvSpPr>
                <a:spLocks/>
              </p:cNvSpPr>
              <p:nvPr/>
            </p:nvSpPr>
            <p:spPr bwMode="auto">
              <a:xfrm>
                <a:off x="3249" y="3820"/>
                <a:ext cx="268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21600" y="21600"/>
                    </a:moveTo>
                    <a:cubicBezTo>
                      <a:pt x="9670" y="21600"/>
                      <a:pt x="0" y="11929"/>
                      <a:pt x="0" y="0"/>
                    </a:cubicBezTo>
                  </a:path>
                  <a:path w="21600" h="21600" stroke="0" extrusionOk="0">
                    <a:moveTo>
                      <a:pt x="21600" y="21600"/>
                    </a:moveTo>
                    <a:cubicBezTo>
                      <a:pt x="9670" y="21600"/>
                      <a:pt x="0" y="11929"/>
                      <a:pt x="0" y="0"/>
                    </a:cubicBezTo>
                    <a:lnTo>
                      <a:pt x="21600" y="0"/>
                    </a:lnTo>
                    <a:lnTo>
                      <a:pt x="21600" y="2160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  <p:sp>
            <p:nvSpPr>
              <p:cNvPr id="125" name="Arc 53"/>
              <p:cNvSpPr>
                <a:spLocks/>
              </p:cNvSpPr>
              <p:nvPr/>
            </p:nvSpPr>
            <p:spPr bwMode="auto">
              <a:xfrm>
                <a:off x="3516" y="3820"/>
                <a:ext cx="268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21600" y="0"/>
                    </a:moveTo>
                    <a:cubicBezTo>
                      <a:pt x="21600" y="11929"/>
                      <a:pt x="11929" y="21599"/>
                      <a:pt x="0" y="21600"/>
                    </a:cubicBezTo>
                  </a:path>
                  <a:path w="21600" h="21600" stroke="0" extrusionOk="0">
                    <a:moveTo>
                      <a:pt x="21600" y="0"/>
                    </a:moveTo>
                    <a:cubicBezTo>
                      <a:pt x="21600" y="11929"/>
                      <a:pt x="11929" y="21599"/>
                      <a:pt x="0" y="21600"/>
                    </a:cubicBez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noFill/>
              <a:ln w="25400" cap="rnd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endParaRPr>
              </a:p>
            </p:txBody>
          </p:sp>
        </p:grpSp>
        <p:sp>
          <p:nvSpPr>
            <p:cNvPr id="96" name="Line 54"/>
            <p:cNvSpPr>
              <a:spLocks noChangeShapeType="1"/>
            </p:cNvSpPr>
            <p:nvPr/>
          </p:nvSpPr>
          <p:spPr bwMode="auto">
            <a:xfrm>
              <a:off x="2834" y="1416"/>
              <a:ext cx="0" cy="1074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7" name="Freeform 55"/>
            <p:cNvSpPr>
              <a:spLocks/>
            </p:cNvSpPr>
            <p:nvPr/>
          </p:nvSpPr>
          <p:spPr bwMode="auto">
            <a:xfrm>
              <a:off x="2830" y="1409"/>
              <a:ext cx="1132" cy="1089"/>
            </a:xfrm>
            <a:custGeom>
              <a:avLst/>
              <a:gdLst>
                <a:gd name="T0" fmla="*/ 0 w 1137"/>
                <a:gd name="T1" fmla="*/ 0 h 1361"/>
                <a:gd name="T2" fmla="*/ 1101 w 1137"/>
                <a:gd name="T3" fmla="*/ 0 h 1361"/>
                <a:gd name="T4" fmla="*/ 1101 w 1137"/>
                <a:gd name="T5" fmla="*/ 286 h 136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37" h="1361">
                  <a:moveTo>
                    <a:pt x="0" y="0"/>
                  </a:moveTo>
                  <a:lnTo>
                    <a:pt x="1136" y="0"/>
                  </a:lnTo>
                  <a:lnTo>
                    <a:pt x="1136" y="1360"/>
                  </a:lnTo>
                </a:path>
              </a:pathLst>
            </a:custGeom>
            <a:noFill/>
            <a:ln w="254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8" name="Line 56"/>
            <p:cNvSpPr>
              <a:spLocks noChangeShapeType="1"/>
            </p:cNvSpPr>
            <p:nvPr/>
          </p:nvSpPr>
          <p:spPr bwMode="auto">
            <a:xfrm>
              <a:off x="2838" y="2141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99" name="Line 57"/>
            <p:cNvSpPr>
              <a:spLocks noChangeShapeType="1"/>
            </p:cNvSpPr>
            <p:nvPr/>
          </p:nvSpPr>
          <p:spPr bwMode="auto">
            <a:xfrm>
              <a:off x="2838" y="2251"/>
              <a:ext cx="111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0" name="Rectangle 58"/>
            <p:cNvSpPr>
              <a:spLocks noChangeArrowheads="1"/>
            </p:cNvSpPr>
            <p:nvPr/>
          </p:nvSpPr>
          <p:spPr bwMode="auto">
            <a:xfrm>
              <a:off x="3074" y="2125"/>
              <a:ext cx="509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Operand</a:t>
              </a:r>
            </a:p>
          </p:txBody>
        </p:sp>
        <p:sp>
          <p:nvSpPr>
            <p:cNvPr id="101" name="Rectangle 59"/>
            <p:cNvSpPr>
              <a:spLocks noChangeArrowheads="1"/>
            </p:cNvSpPr>
            <p:nvPr/>
          </p:nvSpPr>
          <p:spPr bwMode="auto">
            <a:xfrm>
              <a:off x="2508" y="2125"/>
              <a:ext cx="326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1350</a:t>
              </a:r>
            </a:p>
          </p:txBody>
        </p:sp>
        <p:sp>
          <p:nvSpPr>
            <p:cNvPr id="102" name="Oval 60"/>
            <p:cNvSpPr>
              <a:spLocks noChangeArrowheads="1"/>
            </p:cNvSpPr>
            <p:nvPr/>
          </p:nvSpPr>
          <p:spPr bwMode="auto">
            <a:xfrm>
              <a:off x="1571" y="2689"/>
              <a:ext cx="207" cy="166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3" name="Rectangle 61"/>
            <p:cNvSpPr>
              <a:spLocks noChangeArrowheads="1"/>
            </p:cNvSpPr>
            <p:nvPr/>
          </p:nvSpPr>
          <p:spPr bwMode="auto">
            <a:xfrm>
              <a:off x="1571" y="2659"/>
              <a:ext cx="226" cy="2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+</a:t>
              </a:r>
            </a:p>
          </p:txBody>
        </p:sp>
        <p:sp>
          <p:nvSpPr>
            <p:cNvPr id="104" name="Rectangle 62"/>
            <p:cNvSpPr>
              <a:spLocks noChangeArrowheads="1"/>
            </p:cNvSpPr>
            <p:nvPr/>
          </p:nvSpPr>
          <p:spPr bwMode="auto">
            <a:xfrm>
              <a:off x="1118" y="3054"/>
              <a:ext cx="1115" cy="120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5" name="Rectangle 63"/>
            <p:cNvSpPr>
              <a:spLocks noChangeArrowheads="1"/>
            </p:cNvSpPr>
            <p:nvPr/>
          </p:nvSpPr>
          <p:spPr bwMode="auto">
            <a:xfrm>
              <a:off x="1525" y="3028"/>
              <a:ext cx="252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AC</a:t>
              </a:r>
            </a:p>
          </p:txBody>
        </p:sp>
        <p:sp>
          <p:nvSpPr>
            <p:cNvPr id="106" name="Freeform 64"/>
            <p:cNvSpPr>
              <a:spLocks/>
            </p:cNvSpPr>
            <p:nvPr/>
          </p:nvSpPr>
          <p:spPr bwMode="auto">
            <a:xfrm>
              <a:off x="905" y="3179"/>
              <a:ext cx="766" cy="110"/>
            </a:xfrm>
            <a:custGeom>
              <a:avLst/>
              <a:gdLst>
                <a:gd name="T0" fmla="*/ 747 w 769"/>
                <a:gd name="T1" fmla="*/ 0 h 137"/>
                <a:gd name="T2" fmla="*/ 747 w 769"/>
                <a:gd name="T3" fmla="*/ 30 h 137"/>
                <a:gd name="T4" fmla="*/ 0 w 769"/>
                <a:gd name="T5" fmla="*/ 30 h 137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69" h="137">
                  <a:moveTo>
                    <a:pt x="768" y="0"/>
                  </a:moveTo>
                  <a:lnTo>
                    <a:pt x="768" y="136"/>
                  </a:lnTo>
                  <a:lnTo>
                    <a:pt x="0" y="136"/>
                  </a:lnTo>
                </a:path>
              </a:pathLst>
            </a:custGeom>
            <a:noFill/>
            <a:ln w="254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7" name="Line 65"/>
            <p:cNvSpPr>
              <a:spLocks noChangeShapeType="1"/>
            </p:cNvSpPr>
            <p:nvPr/>
          </p:nvSpPr>
          <p:spPr bwMode="auto">
            <a:xfrm>
              <a:off x="902" y="2797"/>
              <a:ext cx="0" cy="50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8" name="Line 66"/>
            <p:cNvSpPr>
              <a:spLocks noChangeShapeType="1"/>
            </p:cNvSpPr>
            <p:nvPr/>
          </p:nvSpPr>
          <p:spPr bwMode="auto">
            <a:xfrm>
              <a:off x="895" y="2794"/>
              <a:ext cx="669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09" name="Oval 67"/>
            <p:cNvSpPr>
              <a:spLocks noChangeArrowheads="1"/>
            </p:cNvSpPr>
            <p:nvPr/>
          </p:nvSpPr>
          <p:spPr bwMode="auto">
            <a:xfrm>
              <a:off x="3284" y="2689"/>
              <a:ext cx="215" cy="166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0" name="Rectangle 68"/>
            <p:cNvSpPr>
              <a:spLocks noChangeArrowheads="1"/>
            </p:cNvSpPr>
            <p:nvPr/>
          </p:nvSpPr>
          <p:spPr bwMode="auto">
            <a:xfrm>
              <a:off x="3297" y="2659"/>
              <a:ext cx="226" cy="2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+</a:t>
              </a:r>
            </a:p>
          </p:txBody>
        </p:sp>
        <p:sp>
          <p:nvSpPr>
            <p:cNvPr id="111" name="Rectangle 69"/>
            <p:cNvSpPr>
              <a:spLocks noChangeArrowheads="1"/>
            </p:cNvSpPr>
            <p:nvPr/>
          </p:nvSpPr>
          <p:spPr bwMode="auto">
            <a:xfrm>
              <a:off x="2838" y="3054"/>
              <a:ext cx="1115" cy="120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2" name="Rectangle 70"/>
            <p:cNvSpPr>
              <a:spLocks noChangeArrowheads="1"/>
            </p:cNvSpPr>
            <p:nvPr/>
          </p:nvSpPr>
          <p:spPr bwMode="auto">
            <a:xfrm>
              <a:off x="3267" y="3028"/>
              <a:ext cx="252" cy="1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AC</a:t>
              </a:r>
            </a:p>
          </p:txBody>
        </p:sp>
        <p:sp>
          <p:nvSpPr>
            <p:cNvPr id="113" name="Freeform 71"/>
            <p:cNvSpPr>
              <a:spLocks/>
            </p:cNvSpPr>
            <p:nvPr/>
          </p:nvSpPr>
          <p:spPr bwMode="auto">
            <a:xfrm>
              <a:off x="2617" y="3173"/>
              <a:ext cx="773" cy="110"/>
            </a:xfrm>
            <a:custGeom>
              <a:avLst/>
              <a:gdLst>
                <a:gd name="T0" fmla="*/ 748 w 777"/>
                <a:gd name="T1" fmla="*/ 0 h 137"/>
                <a:gd name="T2" fmla="*/ 748 w 777"/>
                <a:gd name="T3" fmla="*/ 30 h 137"/>
                <a:gd name="T4" fmla="*/ 0 w 777"/>
                <a:gd name="T5" fmla="*/ 30 h 137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77" h="137">
                  <a:moveTo>
                    <a:pt x="776" y="0"/>
                  </a:moveTo>
                  <a:lnTo>
                    <a:pt x="776" y="136"/>
                  </a:lnTo>
                  <a:lnTo>
                    <a:pt x="0" y="136"/>
                  </a:lnTo>
                </a:path>
              </a:pathLst>
            </a:custGeom>
            <a:noFill/>
            <a:ln w="25400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4" name="Line 72"/>
            <p:cNvSpPr>
              <a:spLocks noChangeShapeType="1"/>
            </p:cNvSpPr>
            <p:nvPr/>
          </p:nvSpPr>
          <p:spPr bwMode="auto">
            <a:xfrm>
              <a:off x="2609" y="2797"/>
              <a:ext cx="0" cy="48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5" name="Rectangle 73"/>
            <p:cNvSpPr>
              <a:spLocks noChangeArrowheads="1"/>
            </p:cNvSpPr>
            <p:nvPr/>
          </p:nvSpPr>
          <p:spPr bwMode="auto">
            <a:xfrm>
              <a:off x="1175" y="1178"/>
              <a:ext cx="1057" cy="1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Direct addressing</a:t>
              </a:r>
            </a:p>
          </p:txBody>
        </p:sp>
        <p:sp>
          <p:nvSpPr>
            <p:cNvPr id="116" name="Rectangle 74"/>
            <p:cNvSpPr>
              <a:spLocks noChangeArrowheads="1"/>
            </p:cNvSpPr>
            <p:nvPr/>
          </p:nvSpPr>
          <p:spPr bwMode="auto">
            <a:xfrm>
              <a:off x="2889" y="1165"/>
              <a:ext cx="1143" cy="1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1pPr>
              <a:lvl2pPr marL="742950" indent="-28575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2pPr>
              <a:lvl3pPr marL="11430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3pPr>
              <a:lvl4pPr marL="16002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4pPr>
              <a:lvl5pPr marL="2057400" indent="-228600" defTabSz="762000"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5pPr>
              <a:lvl6pPr marL="25146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6pPr>
              <a:lvl7pPr marL="29718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7pPr>
              <a:lvl8pPr marL="34290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8pPr>
              <a:lvl9pPr marL="3886200" indent="-228600" defTabSz="762000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kumimoji="1" sz="1200" b="1">
                  <a:solidFill>
                    <a:schemeClr val="tx1"/>
                  </a:solidFill>
                  <a:latin typeface="Arial" charset="0"/>
                  <a:ea typeface="굴림" pitchFamily="50" charset="-127"/>
                </a:defRPr>
              </a:lvl9pPr>
            </a:lstStyle>
            <a:p>
              <a:pPr marL="0" marR="0" lvl="0" indent="0" defTabSz="7620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굴림" pitchFamily="50" charset="-127"/>
                </a:rPr>
                <a:t>Indirect addressing</a:t>
              </a:r>
            </a:p>
          </p:txBody>
        </p:sp>
        <p:sp>
          <p:nvSpPr>
            <p:cNvPr id="117" name="Line 75"/>
            <p:cNvSpPr>
              <a:spLocks noChangeShapeType="1"/>
            </p:cNvSpPr>
            <p:nvPr/>
          </p:nvSpPr>
          <p:spPr bwMode="auto">
            <a:xfrm>
              <a:off x="2611" y="2800"/>
              <a:ext cx="669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8" name="Line 76"/>
            <p:cNvSpPr>
              <a:spLocks noChangeShapeType="1"/>
            </p:cNvSpPr>
            <p:nvPr/>
          </p:nvSpPr>
          <p:spPr bwMode="auto">
            <a:xfrm>
              <a:off x="3384" y="2250"/>
              <a:ext cx="0" cy="4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19" name="Line 77"/>
            <p:cNvSpPr>
              <a:spLocks noChangeShapeType="1"/>
            </p:cNvSpPr>
            <p:nvPr/>
          </p:nvSpPr>
          <p:spPr bwMode="auto">
            <a:xfrm>
              <a:off x="1668" y="2076"/>
              <a:ext cx="0" cy="594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20" name="Line 78"/>
            <p:cNvSpPr>
              <a:spLocks noChangeShapeType="1"/>
            </p:cNvSpPr>
            <p:nvPr/>
          </p:nvSpPr>
          <p:spPr bwMode="auto">
            <a:xfrm>
              <a:off x="1674" y="2856"/>
              <a:ext cx="0" cy="186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  <p:sp>
          <p:nvSpPr>
            <p:cNvPr id="121" name="Line 79"/>
            <p:cNvSpPr>
              <a:spLocks noChangeShapeType="1"/>
            </p:cNvSpPr>
            <p:nvPr/>
          </p:nvSpPr>
          <p:spPr bwMode="auto">
            <a:xfrm>
              <a:off x="3390" y="2862"/>
              <a:ext cx="0" cy="204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</a:endParaRPr>
            </a:p>
          </p:txBody>
        </p:sp>
      </p:grpSp>
      <p:sp>
        <p:nvSpPr>
          <p:cNvPr id="4" name="Rectangle 3"/>
          <p:cNvSpPr/>
          <p:nvPr/>
        </p:nvSpPr>
        <p:spPr>
          <a:xfrm>
            <a:off x="3484871" y="2279123"/>
            <a:ext cx="2338561" cy="4881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697" name="Curved Connector 29696"/>
          <p:cNvCxnSpPr>
            <a:stCxn id="76" idx="1"/>
          </p:cNvCxnSpPr>
          <p:nvPr/>
        </p:nvCxnSpPr>
        <p:spPr>
          <a:xfrm rot="10800000" flipH="1" flipV="1">
            <a:off x="3457575" y="2543175"/>
            <a:ext cx="153194" cy="698500"/>
          </a:xfrm>
          <a:prstGeom prst="curvedConnector4">
            <a:avLst>
              <a:gd name="adj1" fmla="val -149223"/>
              <a:gd name="adj2" fmla="val 59091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99" name="Rectangle 29698"/>
          <p:cNvSpPr/>
          <p:nvPr/>
        </p:nvSpPr>
        <p:spPr>
          <a:xfrm>
            <a:off x="3203848" y="4124325"/>
            <a:ext cx="2906440" cy="146491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6168937" y="2259149"/>
            <a:ext cx="2338561" cy="4881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Curved Connector 135"/>
          <p:cNvCxnSpPr/>
          <p:nvPr/>
        </p:nvCxnSpPr>
        <p:spPr>
          <a:xfrm rot="10800000" flipV="1">
            <a:off x="7833520" y="2489199"/>
            <a:ext cx="673979" cy="544513"/>
          </a:xfrm>
          <a:prstGeom prst="curvedConnector3">
            <a:avLst>
              <a:gd name="adj1" fmla="val 50000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07" name="Curved Connector 29706"/>
          <p:cNvCxnSpPr>
            <a:stCxn id="94" idx="1"/>
          </p:cNvCxnSpPr>
          <p:nvPr/>
        </p:nvCxnSpPr>
        <p:spPr>
          <a:xfrm rot="10800000" flipH="1" flipV="1">
            <a:off x="6110288" y="3033712"/>
            <a:ext cx="206374" cy="433387"/>
          </a:xfrm>
          <a:prstGeom prst="curvedConnector4">
            <a:avLst>
              <a:gd name="adj1" fmla="val -110770"/>
              <a:gd name="adj2" fmla="val 33161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0763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609"/>
    </mc:Choice>
    <mc:Fallback>
      <p:transition spd="slow" advTm="572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  <p:bldP spid="29699" grpId="0" animBg="1"/>
      <p:bldP spid="13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latin typeface="Calibri" pitchFamily="34" charset="0"/>
                <a:cs typeface="B Titr" pitchFamily="2" charset="-78"/>
              </a:rPr>
              <a:t>PROCESSOR REGISTERS</a:t>
            </a:r>
            <a:endParaRPr lang="en-US" altLang="en-US" sz="3200" dirty="0" smtClean="0">
              <a:latin typeface="Calibri" pitchFamily="34" charset="0"/>
              <a:cs typeface="B Titr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10563" y="6400800"/>
            <a:ext cx="542925" cy="365125"/>
          </a:xfrm>
        </p:spPr>
        <p:txBody>
          <a:bodyPr/>
          <a:lstStyle/>
          <a:p>
            <a:pPr>
              <a:defRPr/>
            </a:pPr>
            <a:fld id="{D6466D2B-26E1-464C-A4BC-172643583852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29700" name="Rectangle 2"/>
          <p:cNvSpPr>
            <a:spLocks noChangeArrowheads="1"/>
          </p:cNvSpPr>
          <p:nvPr/>
        </p:nvSpPr>
        <p:spPr bwMode="auto">
          <a:xfrm>
            <a:off x="990600" y="6411913"/>
            <a:ext cx="6858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rtl="1"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Computer </a:t>
            </a:r>
            <a:r>
              <a:rPr lang="en-US" altLang="en-US" sz="1400" dirty="0" smtClean="0">
                <a:solidFill>
                  <a:srgbClr val="000000"/>
                </a:solidFill>
                <a:cs typeface="B Titr" pitchFamily="2" charset="-78"/>
              </a:rPr>
              <a:t>Architecture-Spring 2020, </a:t>
            </a:r>
            <a:r>
              <a:rPr lang="en-US" altLang="en-US" sz="1400" dirty="0">
                <a:solidFill>
                  <a:srgbClr val="000000"/>
                </a:solidFill>
                <a:cs typeface="B Titr" pitchFamily="2" charset="-78"/>
              </a:rPr>
              <a:t>AUT, Tehran, Iran </a:t>
            </a: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371475" y="1009650"/>
            <a:ext cx="8115300" cy="537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kumimoji="1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543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002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4574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9146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3718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829050" indent="-171450" algn="l" defTabSz="762000" rtl="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A processor has many registers to hold instructions, addresses, data, </a:t>
            </a:r>
            <a:r>
              <a:rPr kumimoji="1" lang="en-US" altLang="ko-KR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etc</a:t>
            </a:r>
            <a:endParaRPr kumimoji="1" lang="en-US" altLang="ko-KR" sz="20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  <a:p>
            <a:pPr marL="285750" marR="0" lvl="0" indent="-28575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The processor has a register, the </a:t>
            </a:r>
            <a:r>
              <a:rPr kumimoji="1" lang="en-US" altLang="ko-KR" sz="20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Program Counter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 (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11"/>
                </a:solidFill>
                <a:effectLst/>
                <a:uLnTx/>
                <a:uFillTx/>
                <a:latin typeface="Arial"/>
                <a:cs typeface="+mn-cs"/>
              </a:rPr>
              <a:t>PC</a:t>
            </a:r>
            <a:r>
              <a:rPr kumimoji="1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t>) that holds the memory address of the next instruction to get</a:t>
            </a:r>
          </a:p>
          <a:p>
            <a:pPr marL="685800" marR="0" lvl="1" indent="-228600" algn="l" defTabSz="762000" rtl="0" eaLnBrk="0" fontAlgn="base" latinLnBrk="0" hangingPunct="0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Tx/>
              <a:buChar char="–"/>
              <a:tabLst/>
              <a:defRPr/>
            </a:pPr>
            <a:r>
              <a:rPr kumimoji="1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Since the memory in the Basic Computer only has 4096 locations, the PC only needs 12 bits</a:t>
            </a:r>
          </a:p>
        </p:txBody>
      </p:sp>
      <p:sp>
        <p:nvSpPr>
          <p:cNvPr id="2" name="Rectangle 1"/>
          <p:cNvSpPr/>
          <p:nvPr/>
        </p:nvSpPr>
        <p:spPr>
          <a:xfrm>
            <a:off x="3347864" y="4509120"/>
            <a:ext cx="360040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PC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46357" y="4139788"/>
            <a:ext cx="1265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12-bit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354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582"/>
    </mc:Choice>
    <mc:Fallback>
      <p:transition spd="slow" advTm="135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8|13.5|26.3|13.7|6.1|11.1|24.7|8|9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7.5|27.3|5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|29.2|25.2|21.1|23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|19.5|37.3|24.3|5.5|49.6|53.1|32.7|4.3|31.7|93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9.4|25.8|14.8|25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0.4|36.3|2|10.6|54.4|4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9.9|46.8|2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1.6|82.3|162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2|147.7|11.6|10.9|26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3|123.4|117.7|1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6|17.4|31.3|127.7|87.7|42.9|48.6|35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5|62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47|13.3|12.7|27.4|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9586</TotalTime>
  <Words>1213</Words>
  <Application>Microsoft Office PowerPoint</Application>
  <PresentationFormat>On-screen Show (4:3)</PresentationFormat>
  <Paragraphs>287</Paragraphs>
  <Slides>18</Slides>
  <Notes>0</Notes>
  <HiddenSlides>0</HiddenSlides>
  <MMClips>18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Aspect</vt:lpstr>
      <vt:lpstr>Office Theme</vt:lpstr>
      <vt:lpstr>Computer Architecture  Spring 2020</vt:lpstr>
      <vt:lpstr>Outlines</vt:lpstr>
      <vt:lpstr>INTRODUCTION</vt:lpstr>
      <vt:lpstr>INTRODUCTION</vt:lpstr>
      <vt:lpstr>THE BASIC COMPUTER</vt:lpstr>
      <vt:lpstr>INSTRUCTIONS</vt:lpstr>
      <vt:lpstr>INSTRUCTION FORMAT</vt:lpstr>
      <vt:lpstr>ADDRESSING MODES</vt:lpstr>
      <vt:lpstr>PROCESSOR REGISTERS</vt:lpstr>
      <vt:lpstr>PROCESSOR REGISTERS</vt:lpstr>
      <vt:lpstr>PROCESSOR REGISTERS</vt:lpstr>
      <vt:lpstr>PROCESSOR REGISTERS</vt:lpstr>
      <vt:lpstr>BASIC COMPUTER  REGISTERS</vt:lpstr>
      <vt:lpstr>COMMON  BUS  SYSTEM</vt:lpstr>
      <vt:lpstr>COMMON  BUS  SYSTEM</vt:lpstr>
      <vt:lpstr>COMMON  BUS  SYSTEM</vt:lpstr>
      <vt:lpstr>COMMON  BUS  SYSTEM</vt:lpstr>
      <vt:lpstr>to be continued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</dc:title>
  <dc:creator>Peter Ashenden</dc:creator>
  <cp:lastModifiedBy>hamed</cp:lastModifiedBy>
  <cp:revision>90</cp:revision>
  <dcterms:created xsi:type="dcterms:W3CDTF">2008-08-25T10:09:57Z</dcterms:created>
  <dcterms:modified xsi:type="dcterms:W3CDTF">2020-06-10T14:48:41Z</dcterms:modified>
</cp:coreProperties>
</file>

<file path=docProps/thumbnail.jpeg>
</file>